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7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7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5" r:id="rId57"/>
    <p:sldId id="313" r:id="rId58"/>
    <p:sldId id="314" r:id="rId59"/>
    <p:sldId id="316" r:id="rId60"/>
    <p:sldId id="317" r:id="rId61"/>
    <p:sldId id="318" r:id="rId62"/>
    <p:sldId id="319" r:id="rId63"/>
    <p:sldId id="320" r:id="rId64"/>
    <p:sldId id="322" r:id="rId65"/>
    <p:sldId id="321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9F23-49EB-4404-A939-DDFABC20482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D490-21CB-43D2-BD43-56C7779C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D490-21CB-43D2-BD43-56C7779CD0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5AA-E422-4799-9EED-D0CEB598256D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715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07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1689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823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96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75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8DB-6089-4F4C-93A2-C8C97ECEF707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AA11-C7CB-42CA-9C98-9E2C91D58EE8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8E81-3017-40F5-8E1F-5BA608DCC978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5C46-76BD-42DA-A5C2-F1A9289DB966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0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A5EA-79D3-47BA-8F98-314D59F49A26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9E47-BDE5-4154-918B-2A0116E8D412}" type="datetime1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3AEA-C65F-4103-A1CD-6327AF0EC4E7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1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B3F-C6AA-4250-A0A0-622B804F1381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A693-A75A-4026-94A7-A2C31C1D1895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E765-CDB5-4051-8322-5DB62B52B96D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0761DE-2C3F-46B7-9DB8-99C8E898CEAD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5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13000" y="424296"/>
            <a:ext cx="7340600" cy="5945909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703" y="424296"/>
            <a:ext cx="9144000" cy="238760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ITEC397 </a:t>
            </a:r>
            <a:b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Macro Coding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703" y="4765589"/>
            <a:ext cx="9144000" cy="1655762"/>
          </a:xfr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11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tr-TR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The Excel Object Model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Properties and Methods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Methods</a:t>
            </a:r>
            <a:r>
              <a:rPr lang="en-US" sz="2400" dirty="0"/>
              <a:t> are ways of executing actions based on a particular object. </a:t>
            </a:r>
            <a:endParaRPr lang="tr-TR" sz="2400" dirty="0" smtClean="0"/>
          </a:p>
          <a:p>
            <a:pPr algn="just"/>
            <a:r>
              <a:rPr lang="en-US" sz="2400" dirty="0" smtClean="0"/>
              <a:t>They </a:t>
            </a:r>
            <a:r>
              <a:rPr lang="en-US" sz="2400" dirty="0"/>
              <a:t>provide </a:t>
            </a:r>
            <a:r>
              <a:rPr lang="en-US" sz="2400" dirty="0" smtClean="0"/>
              <a:t>a</a:t>
            </a:r>
            <a:r>
              <a:rPr lang="tr-TR" sz="2400" dirty="0" smtClean="0"/>
              <a:t> </a:t>
            </a:r>
            <a:r>
              <a:rPr lang="en-US" sz="2400" dirty="0" smtClean="0"/>
              <a:t>shortcut </a:t>
            </a:r>
            <a:r>
              <a:rPr lang="en-US" sz="2400" dirty="0"/>
              <a:t>to doing something on a particular object. </a:t>
            </a:r>
            <a:endParaRPr lang="tr-TR" sz="2400" dirty="0" smtClean="0"/>
          </a:p>
          <a:p>
            <a:pPr algn="just"/>
            <a:r>
              <a:rPr lang="en-US" sz="2400" dirty="0" smtClean="0"/>
              <a:t>For </a:t>
            </a:r>
            <a:r>
              <a:rPr lang="en-US" sz="2400" dirty="0"/>
              <a:t>example, you may want to delete </a:t>
            </a:r>
            <a:r>
              <a:rPr lang="en-US" sz="2400" dirty="0" smtClean="0"/>
              <a:t>a</a:t>
            </a:r>
            <a:r>
              <a:rPr lang="tr-TR" sz="2400" dirty="0" smtClean="0"/>
              <a:t> </a:t>
            </a:r>
            <a:r>
              <a:rPr lang="en-US" sz="2400" dirty="0" smtClean="0"/>
              <a:t>worksheet </a:t>
            </a:r>
            <a:r>
              <a:rPr lang="en-US" sz="2400" dirty="0"/>
              <a:t>from a workbook. </a:t>
            </a:r>
            <a:endParaRPr lang="tr-TR" sz="2400" dirty="0" smtClean="0"/>
          </a:p>
          <a:p>
            <a:pPr algn="just"/>
            <a:r>
              <a:rPr lang="en-US" sz="2400" dirty="0" smtClean="0"/>
              <a:t>To </a:t>
            </a:r>
            <a:r>
              <a:rPr lang="en-US" sz="2400" dirty="0"/>
              <a:t>do this, use the Delete method on the </a:t>
            </a:r>
            <a:r>
              <a:rPr lang="en-US" sz="2400" b="1" dirty="0"/>
              <a:t>worksheets collection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specifying </a:t>
            </a:r>
            <a:r>
              <a:rPr lang="en-US" sz="2400" dirty="0"/>
              <a:t>the worksheet you wish to delete. </a:t>
            </a:r>
            <a:endParaRPr lang="tr-TR" sz="2400" dirty="0" smtClean="0"/>
          </a:p>
          <a:p>
            <a:pPr algn="just"/>
            <a:r>
              <a:rPr lang="en-US" sz="2400" dirty="0" smtClean="0"/>
              <a:t>Similarly</a:t>
            </a:r>
            <a:r>
              <a:rPr lang="en-US" sz="2400" dirty="0"/>
              <a:t>, the Open method opens an </a:t>
            </a:r>
            <a:r>
              <a:rPr lang="en-US" sz="2400" dirty="0" smtClean="0"/>
              <a:t>existing</a:t>
            </a:r>
            <a:r>
              <a:rPr lang="tr-TR" sz="2400" dirty="0" smtClean="0"/>
              <a:t> </a:t>
            </a:r>
            <a:r>
              <a:rPr lang="en-US" sz="2400" dirty="0" smtClean="0"/>
              <a:t>workbook</a:t>
            </a:r>
            <a:r>
              <a:rPr lang="en-US" sz="2400" dirty="0"/>
              <a:t>. </a:t>
            </a:r>
            <a:endParaRPr lang="tr-TR" sz="2400" dirty="0" smtClean="0"/>
          </a:p>
          <a:p>
            <a:pPr algn="just"/>
            <a:r>
              <a:rPr lang="tr-TR" sz="2400" dirty="0" smtClean="0"/>
              <a:t>A</a:t>
            </a:r>
            <a:r>
              <a:rPr lang="en-US" sz="2400" dirty="0" err="1" smtClean="0"/>
              <a:t>ll</a:t>
            </a:r>
            <a:r>
              <a:rPr lang="en-US" sz="2400" dirty="0" smtClean="0"/>
              <a:t> </a:t>
            </a:r>
            <a:r>
              <a:rPr lang="en-US" sz="2400" dirty="0"/>
              <a:t>you have to do is to call </a:t>
            </a:r>
            <a:r>
              <a:rPr lang="en-US" sz="2400" dirty="0" smtClean="0"/>
              <a:t>these</a:t>
            </a:r>
            <a:r>
              <a:rPr lang="tr-TR" sz="2400" dirty="0" smtClean="0"/>
              <a:t> </a:t>
            </a:r>
            <a:r>
              <a:rPr lang="en-US" sz="2400" dirty="0" smtClean="0"/>
              <a:t>methods </a:t>
            </a:r>
            <a:r>
              <a:rPr lang="en-US" sz="2400" dirty="0"/>
              <a:t>from your code.</a:t>
            </a:r>
            <a:endParaRPr lang="tr-TR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Properties and Methods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51722"/>
            <a:ext cx="11015802" cy="489667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Properties can be either read-only or read/write. </a:t>
            </a:r>
            <a:endParaRPr lang="tr-TR" sz="2400" dirty="0" smtClean="0"/>
          </a:p>
          <a:p>
            <a:pPr algn="just"/>
            <a:r>
              <a:rPr lang="en-US" sz="2400" dirty="0" smtClean="0"/>
              <a:t>Read-only </a:t>
            </a:r>
            <a:r>
              <a:rPr lang="en-US" sz="2400" dirty="0"/>
              <a:t>means you can access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property’s </a:t>
            </a:r>
            <a:r>
              <a:rPr lang="en-US" sz="2400" dirty="0"/>
              <a:t>value (setting) but not change it. </a:t>
            </a:r>
            <a:endParaRPr lang="tr-TR" sz="2400" dirty="0" smtClean="0"/>
          </a:p>
          <a:p>
            <a:pPr algn="just"/>
            <a:r>
              <a:rPr lang="en-US" sz="2400" dirty="0" smtClean="0"/>
              <a:t>Read/write </a:t>
            </a:r>
            <a:r>
              <a:rPr lang="en-US" sz="2400" dirty="0"/>
              <a:t>means you can both access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change </a:t>
            </a:r>
            <a:r>
              <a:rPr lang="en-US" sz="2400" dirty="0"/>
              <a:t>a property’s value.</a:t>
            </a:r>
            <a:endParaRPr lang="tr-TR" sz="2400" dirty="0" smtClean="0"/>
          </a:p>
          <a:p>
            <a:pPr algn="just"/>
            <a:r>
              <a:rPr lang="tr-TR" sz="2400" dirty="0" smtClean="0"/>
              <a:t>The </a:t>
            </a:r>
            <a:r>
              <a:rPr lang="en-US" sz="2400" dirty="0" smtClean="0"/>
              <a:t>workbook </a:t>
            </a:r>
            <a:r>
              <a:rPr lang="en-US" sz="2400" dirty="0"/>
              <a:t>object </a:t>
            </a:r>
            <a:r>
              <a:rPr lang="tr-TR" sz="2400" dirty="0" smtClean="0"/>
              <a:t>has many properties containing some information, and you can reach and use these informaton within your code:</a:t>
            </a:r>
            <a:endParaRPr lang="tr-TR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10" y="4764102"/>
            <a:ext cx="9599780" cy="19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Properties and Methods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1457740"/>
            <a:ext cx="11436626" cy="47906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400" dirty="0" smtClean="0"/>
              <a:t>Also there are many methods are existing that you can call them in your code. </a:t>
            </a:r>
          </a:p>
          <a:p>
            <a:pPr algn="just"/>
            <a:r>
              <a:rPr lang="tr-TR" sz="2400" dirty="0" smtClean="0"/>
              <a:t>Some of them are given as an example below:</a:t>
            </a:r>
          </a:p>
          <a:p>
            <a:pPr algn="just"/>
            <a:endParaRPr lang="tr-TR" sz="2400" dirty="0"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endParaRPr lang="tr-TR" sz="2400" dirty="0"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endParaRPr lang="tr-TR" sz="2400" dirty="0"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With </a:t>
            </a:r>
            <a:r>
              <a:rPr lang="en-US" sz="2400" dirty="0">
                <a:cs typeface="Arial" panose="020B0604020202020204" pitchFamily="34" charset="0"/>
              </a:rPr>
              <a:t>methods, you usually pass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parameters</a:t>
            </a:r>
            <a:r>
              <a:rPr lang="en-US" sz="2400" dirty="0">
                <a:cs typeface="Arial" panose="020B0604020202020204" pitchFamily="34" charset="0"/>
              </a:rPr>
              <a:t> as well;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for example, the </a:t>
            </a:r>
            <a:r>
              <a:rPr lang="en-US" sz="2400" dirty="0" err="1">
                <a:cs typeface="Arial" panose="020B0604020202020204" pitchFamily="34" charset="0"/>
              </a:rPr>
              <a:t>PrintOut</a:t>
            </a:r>
            <a:r>
              <a:rPr lang="en-US" sz="2400" dirty="0">
                <a:cs typeface="Arial" panose="020B0604020202020204" pitchFamily="34" charset="0"/>
              </a:rPr>
              <a:t> method can be given parameters for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From</a:t>
            </a:r>
            <a:r>
              <a:rPr lang="en-US" sz="2400" dirty="0"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To</a:t>
            </a:r>
            <a:r>
              <a:rPr lang="en-US" sz="2400" dirty="0"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Preview</a:t>
            </a:r>
            <a:r>
              <a:rPr lang="en-US" sz="2400" dirty="0"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Printer</a:t>
            </a:r>
            <a:r>
              <a:rPr lang="en-US" sz="2400" dirty="0" smtClean="0">
                <a:cs typeface="Arial" panose="020B0604020202020204" pitchFamily="34" charset="0"/>
              </a:rPr>
              <a:t>,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and </a:t>
            </a:r>
            <a:r>
              <a:rPr lang="en-US" sz="2400" dirty="0">
                <a:cs typeface="Arial" panose="020B0604020202020204" pitchFamily="34" charset="0"/>
              </a:rPr>
              <a:t>so on.</a:t>
            </a:r>
            <a:endParaRPr lang="tr-TR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15" y="2459607"/>
            <a:ext cx="8671754" cy="22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Manipulating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If a property is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read/write</a:t>
            </a:r>
            <a:r>
              <a:rPr lang="en-US" sz="2400" dirty="0"/>
              <a:t>, it can be manipulated. </a:t>
            </a:r>
            <a:endParaRPr lang="tr-TR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means that you can substitute </a:t>
            </a:r>
            <a:r>
              <a:rPr lang="en-US" sz="2400" dirty="0" smtClean="0"/>
              <a:t>other</a:t>
            </a:r>
            <a:r>
              <a:rPr lang="tr-TR" sz="2400" dirty="0" smtClean="0"/>
              <a:t> </a:t>
            </a:r>
            <a:r>
              <a:rPr lang="en-US" sz="2400" dirty="0" smtClean="0"/>
              <a:t>values </a:t>
            </a:r>
            <a:r>
              <a:rPr lang="en-US" sz="2400" dirty="0"/>
              <a:t>into it to provide different effects, depending on the object and the property</a:t>
            </a:r>
            <a:r>
              <a:rPr lang="en-US" sz="2400" dirty="0" smtClean="0"/>
              <a:t>.</a:t>
            </a:r>
            <a:endParaRPr lang="tr-TR" sz="2400" dirty="0"/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Properties are generally manipulated by using code at runtime, when your program </a:t>
            </a:r>
            <a:r>
              <a:rPr lang="en-US" sz="2400" dirty="0" smtClean="0">
                <a:cs typeface="Arial" panose="020B0604020202020204" pitchFamily="34" charset="0"/>
              </a:rPr>
              <a:t>is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executing</a:t>
            </a:r>
            <a:r>
              <a:rPr lang="en-US" sz="2400" dirty="0">
                <a:cs typeface="Arial" panose="020B0604020202020204" pitchFamily="34" charset="0"/>
              </a:rPr>
              <a:t>. </a:t>
            </a:r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However</a:t>
            </a:r>
            <a:r>
              <a:rPr lang="en-US" sz="2400" dirty="0">
                <a:cs typeface="Arial" panose="020B0604020202020204" pitchFamily="34" charset="0"/>
              </a:rPr>
              <a:t>, some properties are available at design time and can be changed </a:t>
            </a:r>
            <a:r>
              <a:rPr lang="en-US" sz="2400" dirty="0" smtClean="0">
                <a:cs typeface="Arial" panose="020B0604020202020204" pitchFamily="34" charset="0"/>
              </a:rPr>
              <a:t>using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the </a:t>
            </a:r>
            <a:r>
              <a:rPr lang="en-US" sz="2400" dirty="0">
                <a:cs typeface="Arial" panose="020B0604020202020204" pitchFamily="34" charset="0"/>
              </a:rPr>
              <a:t>Properties window within VBE.</a:t>
            </a:r>
            <a:endParaRPr lang="tr-TR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Manipulating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All collections have indexes that define individual objects within the collection. </a:t>
            </a:r>
          </a:p>
          <a:p>
            <a:pPr algn="just"/>
            <a:r>
              <a:rPr lang="en-US" sz="2400" dirty="0"/>
              <a:t>The title "book1" shown in parentheses defines that it is book1 within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Workbooks collection</a:t>
            </a:r>
            <a:r>
              <a:rPr lang="tr-TR" sz="2400" dirty="0" smtClean="0"/>
              <a:t> </a:t>
            </a:r>
            <a:r>
              <a:rPr lang="en-US" sz="2400" dirty="0"/>
              <a:t>the code is </a:t>
            </a:r>
            <a:r>
              <a:rPr lang="en-US" sz="2400" dirty="0" smtClean="0"/>
              <a:t>referring </a:t>
            </a:r>
            <a:r>
              <a:rPr lang="en-US" sz="2400" dirty="0"/>
              <a:t>to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400050" lvl="1" indent="0" algn="just">
              <a:buNone/>
            </a:pPr>
            <a:r>
              <a:rPr lang="en-US" sz="1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MsgBox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Workbooks("book1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  <a:r>
              <a:rPr lang="tr-TR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.Name </a:t>
            </a:r>
            <a:r>
              <a:rPr lang="tr-TR" sz="1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‘Displays the name of the WorkedBook indexed by name «Book1»</a:t>
            </a:r>
          </a:p>
          <a:p>
            <a:pPr algn="just"/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Some objects are grouped together into other objects, or collections. </a:t>
            </a:r>
            <a:endParaRPr lang="tr-TR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Manipulating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cs typeface="Arial" panose="020B0604020202020204" pitchFamily="34" charset="0"/>
              </a:rPr>
              <a:t>For </a:t>
            </a:r>
            <a:r>
              <a:rPr lang="en-US" sz="2400" dirty="0">
                <a:cs typeface="Arial" panose="020B0604020202020204" pitchFamily="34" charset="0"/>
              </a:rPr>
              <a:t>example, </a:t>
            </a:r>
            <a:r>
              <a:rPr lang="en-US" sz="2400" dirty="0" smtClean="0">
                <a:cs typeface="Arial" panose="020B0604020202020204" pitchFamily="34" charset="0"/>
              </a:rPr>
              <a:t>Excel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can </a:t>
            </a:r>
            <a:r>
              <a:rPr lang="en-US" sz="2400" dirty="0">
                <a:cs typeface="Arial" panose="020B0604020202020204" pitchFamily="34" charset="0"/>
              </a:rPr>
              <a:t>have many workbooks open. </a:t>
            </a:r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Each </a:t>
            </a:r>
            <a:r>
              <a:rPr lang="en-US" sz="2400" dirty="0">
                <a:cs typeface="Arial" panose="020B0604020202020204" pitchFamily="34" charset="0"/>
              </a:rPr>
              <a:t>individual workbook is an object. </a:t>
            </a:r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All </a:t>
            </a:r>
            <a:r>
              <a:rPr lang="en-US" sz="2400" dirty="0">
                <a:cs typeface="Arial" panose="020B0604020202020204" pitchFamily="34" charset="0"/>
              </a:rPr>
              <a:t>currently </a:t>
            </a:r>
            <a:r>
              <a:rPr lang="en-US" sz="2400" dirty="0" smtClean="0">
                <a:cs typeface="Arial" panose="020B0604020202020204" pitchFamily="34" charset="0"/>
              </a:rPr>
              <a:t>open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workbooks </a:t>
            </a:r>
            <a:r>
              <a:rPr lang="en-US" sz="2400" dirty="0">
                <a:cs typeface="Arial" panose="020B0604020202020204" pitchFamily="34" charset="0"/>
              </a:rPr>
              <a:t>in the Excel application are grouped together into the Workbooks object </a:t>
            </a:r>
            <a:r>
              <a:rPr lang="en-US" sz="2400" dirty="0" smtClean="0">
                <a:cs typeface="Arial" panose="020B0604020202020204" pitchFamily="34" charset="0"/>
              </a:rPr>
              <a:t>or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collection</a:t>
            </a:r>
            <a:r>
              <a:rPr lang="en-US" sz="2400" dirty="0">
                <a:cs typeface="Arial" panose="020B0604020202020204" pitchFamily="34" charset="0"/>
              </a:rPr>
              <a:t>. </a:t>
            </a:r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Accessing </a:t>
            </a:r>
            <a:r>
              <a:rPr lang="en-US" sz="2400" dirty="0">
                <a:cs typeface="Arial" panose="020B0604020202020204" pitchFamily="34" charset="0"/>
              </a:rPr>
              <a:t>an individual item or member in a collection involves either </a:t>
            </a:r>
            <a:r>
              <a:rPr lang="en-US" sz="2400" dirty="0" smtClean="0">
                <a:cs typeface="Arial" panose="020B0604020202020204" pitchFamily="34" charset="0"/>
              </a:rPr>
              <a:t>specifying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its </a:t>
            </a:r>
            <a:r>
              <a:rPr lang="en-US" sz="2400" dirty="0">
                <a:cs typeface="Arial" panose="020B0604020202020204" pitchFamily="34" charset="0"/>
              </a:rPr>
              <a:t>numeric position in the collection or accessing its name (if it has one</a:t>
            </a:r>
            <a:r>
              <a:rPr lang="en-US" sz="2400" dirty="0" smtClean="0">
                <a:cs typeface="Arial" panose="020B0604020202020204" pitchFamily="34" charset="0"/>
              </a:rPr>
              <a:t>).</a:t>
            </a:r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cs typeface="Arial" panose="020B0604020202020204" pitchFamily="34" charset="0"/>
              </a:rPr>
              <a:t>As with the name «book1» on the previous example.</a:t>
            </a:r>
            <a:endParaRPr lang="tr-TR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Manipulating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sz="2400" dirty="0" smtClean="0">
                <a:cs typeface="Arial" panose="020B0604020202020204" pitchFamily="34" charset="0"/>
              </a:rPr>
              <a:t>The </a:t>
            </a:r>
            <a:r>
              <a:rPr lang="en-US" sz="2400" dirty="0" smtClean="0">
                <a:cs typeface="Arial" panose="020B0604020202020204" pitchFamily="34" charset="0"/>
              </a:rPr>
              <a:t>dot </a:t>
            </a:r>
            <a:r>
              <a:rPr lang="en-US" sz="2400" dirty="0">
                <a:cs typeface="Arial" panose="020B0604020202020204" pitchFamily="34" charset="0"/>
              </a:rPr>
              <a:t>is used as a separator between the object and the property. </a:t>
            </a:r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You </a:t>
            </a:r>
            <a:r>
              <a:rPr lang="en-US" sz="2400" dirty="0">
                <a:cs typeface="Arial" panose="020B0604020202020204" pitchFamily="34" charset="0"/>
              </a:rPr>
              <a:t>can have more than one </a:t>
            </a:r>
            <a:r>
              <a:rPr lang="en-US" sz="2400" dirty="0" smtClean="0">
                <a:cs typeface="Arial" panose="020B0604020202020204" pitchFamily="34" charset="0"/>
              </a:rPr>
              <a:t>dot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separator </a:t>
            </a:r>
            <a:r>
              <a:rPr lang="en-US" sz="2400" dirty="0">
                <a:cs typeface="Arial" panose="020B0604020202020204" pitchFamily="34" charset="0"/>
              </a:rPr>
              <a:t>because objects can have </a:t>
            </a:r>
            <a:r>
              <a:rPr lang="en-US" sz="2400" dirty="0" smtClean="0">
                <a:cs typeface="Arial" panose="020B0604020202020204" pitchFamily="34" charset="0"/>
              </a:rPr>
              <a:t>sub</a:t>
            </a:r>
            <a:r>
              <a:rPr lang="tr-TR" sz="2400" dirty="0" smtClean="0">
                <a:cs typeface="Arial" panose="020B0604020202020204" pitchFamily="34" charset="0"/>
              </a:rPr>
              <a:t>-</a:t>
            </a:r>
            <a:r>
              <a:rPr lang="en-US" sz="2400" dirty="0" smtClean="0">
                <a:cs typeface="Arial" panose="020B0604020202020204" pitchFamily="34" charset="0"/>
              </a:rPr>
              <a:t>objects </a:t>
            </a:r>
            <a:r>
              <a:rPr lang="en-US" sz="2400" dirty="0">
                <a:cs typeface="Arial" panose="020B0604020202020204" pitchFamily="34" charset="0"/>
              </a:rPr>
              <a:t>and properties can have </a:t>
            </a:r>
            <a:r>
              <a:rPr lang="en-US" sz="2400" dirty="0" smtClean="0">
                <a:cs typeface="Arial" panose="020B0604020202020204" pitchFamily="34" charset="0"/>
              </a:rPr>
              <a:t>sub</a:t>
            </a:r>
            <a:r>
              <a:rPr lang="tr-TR" sz="2400" dirty="0" smtClean="0">
                <a:cs typeface="Arial" panose="020B0604020202020204" pitchFamily="34" charset="0"/>
              </a:rPr>
              <a:t>-</a:t>
            </a:r>
            <a:r>
              <a:rPr lang="en-US" sz="2400" dirty="0" smtClean="0">
                <a:cs typeface="Arial" panose="020B0604020202020204" pitchFamily="34" charset="0"/>
              </a:rPr>
              <a:t>properties.</a:t>
            </a:r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 For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example</a:t>
            </a:r>
            <a:r>
              <a:rPr lang="en-US" sz="2400" dirty="0">
                <a:cs typeface="Arial" panose="020B0604020202020204" pitchFamily="34" charset="0"/>
              </a:rPr>
              <a:t>, a workbook is a collection of worksheets, so one of the properties of the </a:t>
            </a:r>
            <a:r>
              <a:rPr lang="en-US" sz="2400" dirty="0" smtClean="0">
                <a:cs typeface="Arial" panose="020B0604020202020204" pitchFamily="34" charset="0"/>
              </a:rPr>
              <a:t>workbook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object </a:t>
            </a:r>
            <a:r>
              <a:rPr lang="en-US" sz="2400" dirty="0">
                <a:cs typeface="Arial" panose="020B0604020202020204" pitchFamily="34" charset="0"/>
              </a:rPr>
              <a:t>is a worksheets collection. </a:t>
            </a:r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If </a:t>
            </a:r>
            <a:r>
              <a:rPr lang="en-US" sz="2400" dirty="0">
                <a:cs typeface="Arial" panose="020B0604020202020204" pitchFamily="34" charset="0"/>
              </a:rPr>
              <a:t>you want to refer to one worksheet out of the collection</a:t>
            </a:r>
            <a:r>
              <a:rPr lang="en-US" sz="2400" dirty="0" smtClean="0">
                <a:cs typeface="Arial" panose="020B0604020202020204" pitchFamily="34" charset="0"/>
              </a:rPr>
              <a:t>,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it </a:t>
            </a:r>
            <a:r>
              <a:rPr lang="en-US" sz="2400" dirty="0">
                <a:cs typeface="Arial" panose="020B0604020202020204" pitchFamily="34" charset="0"/>
              </a:rPr>
              <a:t>would look like this:</a:t>
            </a:r>
          </a:p>
          <a:p>
            <a:pPr marL="400050" lvl="1" indent="0" algn="just">
              <a:buNone/>
            </a:pPr>
            <a:r>
              <a:rPr lang="en-US" sz="19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MsgBox</a:t>
            </a:r>
            <a:r>
              <a:rPr lang="en-US" sz="19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Workbooks("book1").Worksheets("sheet1").</a:t>
            </a:r>
            <a:r>
              <a:rPr lang="en-US" sz="19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ProtectContents</a:t>
            </a:r>
            <a:endParaRPr lang="tr-TR" sz="22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Calling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cs typeface="Arial" panose="020B0604020202020204" pitchFamily="34" charset="0"/>
              </a:rPr>
              <a:t>As explained earlier, methods are effectively subroutines based on objects that take </a:t>
            </a:r>
            <a:r>
              <a:rPr lang="en-US" sz="2400" dirty="0" smtClean="0">
                <a:cs typeface="Arial" panose="020B0604020202020204" pitchFamily="34" charset="0"/>
              </a:rPr>
              <a:t>certain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actions</a:t>
            </a:r>
            <a:r>
              <a:rPr lang="en-US" sz="2400" dirty="0">
                <a:cs typeface="Arial" panose="020B0604020202020204" pitchFamily="34" charset="0"/>
              </a:rPr>
              <a:t>, sometimes dependent on parameters passed to them. </a:t>
            </a:r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The </a:t>
            </a:r>
            <a:r>
              <a:rPr lang="en-US" sz="2400" dirty="0">
                <a:cs typeface="Arial" panose="020B0604020202020204" pitchFamily="34" charset="0"/>
              </a:rPr>
              <a:t>method is effectively </a:t>
            </a:r>
            <a:r>
              <a:rPr lang="en-US" sz="2400" dirty="0" smtClean="0">
                <a:cs typeface="Arial" panose="020B0604020202020204" pitchFamily="34" charset="0"/>
              </a:rPr>
              <a:t>a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shortcut </a:t>
            </a:r>
            <a:r>
              <a:rPr lang="en-US" sz="2400" dirty="0">
                <a:cs typeface="Arial" panose="020B0604020202020204" pitchFamily="34" charset="0"/>
              </a:rPr>
              <a:t>to an action, but you may need to specify parameters to define to VBA exactly </a:t>
            </a:r>
            <a:r>
              <a:rPr lang="en-US" sz="2400" dirty="0" smtClean="0">
                <a:cs typeface="Arial" panose="020B0604020202020204" pitchFamily="34" charset="0"/>
              </a:rPr>
              <a:t>what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it </a:t>
            </a:r>
            <a:r>
              <a:rPr lang="en-US" sz="2400" dirty="0">
                <a:cs typeface="Arial" panose="020B0604020202020204" pitchFamily="34" charset="0"/>
              </a:rPr>
              <a:t>is that you want to do.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An example is opening a workbook from a file. </a:t>
            </a:r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You </a:t>
            </a:r>
            <a:r>
              <a:rPr lang="en-US" sz="2400" dirty="0">
                <a:cs typeface="Arial" panose="020B0604020202020204" pitchFamily="34" charset="0"/>
              </a:rPr>
              <a:t>use the Open method on </a:t>
            </a:r>
            <a:r>
              <a:rPr lang="en-US" sz="2400" dirty="0" smtClean="0">
                <a:cs typeface="Arial" panose="020B0604020202020204" pitchFamily="34" charset="0"/>
              </a:rPr>
              <a:t>the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Workbooks </a:t>
            </a:r>
            <a:r>
              <a:rPr lang="en-US" sz="2400" dirty="0">
                <a:cs typeface="Arial" panose="020B0604020202020204" pitchFamily="34" charset="0"/>
              </a:rPr>
              <a:t>collection to do this, but you also have to pass parameters, such as the </a:t>
            </a:r>
            <a:r>
              <a:rPr lang="en-US" sz="2400" dirty="0" smtClean="0">
                <a:cs typeface="Arial" panose="020B0604020202020204" pitchFamily="34" charset="0"/>
              </a:rPr>
              <a:t>filename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and </a:t>
            </a:r>
            <a:r>
              <a:rPr lang="en-US" sz="2400" dirty="0">
                <a:cs typeface="Arial" panose="020B0604020202020204" pitchFamily="34" charset="0"/>
              </a:rPr>
              <a:t>pathname, so that VBA knows what it is required to open. </a:t>
            </a:r>
            <a:endParaRPr lang="tr-TR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Calling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cs typeface="Arial" panose="020B0604020202020204" pitchFamily="34" charset="0"/>
              </a:rPr>
              <a:t>For </a:t>
            </a:r>
            <a:r>
              <a:rPr lang="en-US" sz="2400" dirty="0">
                <a:cs typeface="Arial" panose="020B0604020202020204" pitchFamily="34" charset="0"/>
              </a:rPr>
              <a:t>example, in the </a:t>
            </a:r>
            <a:r>
              <a:rPr lang="en-US" sz="2400" dirty="0" smtClean="0">
                <a:cs typeface="Arial" panose="020B0604020202020204" pitchFamily="34" charset="0"/>
              </a:rPr>
              <a:t>following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code</a:t>
            </a:r>
            <a:r>
              <a:rPr lang="en-US" sz="2400" dirty="0">
                <a:cs typeface="Arial" panose="020B0604020202020204" pitchFamily="34" charset="0"/>
              </a:rPr>
              <a:t>,</a:t>
            </a:r>
          </a:p>
          <a:p>
            <a:pPr marL="800100" lvl="2" indent="0" algn="just">
              <a:buNone/>
            </a:pPr>
            <a:r>
              <a:rPr lang="en-US" sz="2000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Workbooks.Open</a:t>
            </a:r>
            <a:r>
              <a:rPr lang="en-US" sz="20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("c:\MyFile.xlsx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")</a:t>
            </a:r>
            <a:endParaRPr lang="tr-TR" sz="2000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marL="285750" algn="just"/>
            <a:r>
              <a:rPr lang="en-US" sz="2400" b="1" dirty="0">
                <a:cs typeface="Arial" panose="020B0604020202020204" pitchFamily="34" charset="0"/>
              </a:rPr>
              <a:t>C:\MyFile.xlsr </a:t>
            </a:r>
            <a:r>
              <a:rPr lang="en-US" sz="2400" dirty="0">
                <a:cs typeface="Arial" panose="020B0604020202020204" pitchFamily="34" charset="0"/>
              </a:rPr>
              <a:t>defines the location of the file to be opened; this is a mandatory parameter </a:t>
            </a:r>
            <a:r>
              <a:rPr lang="en-US" sz="2400" dirty="0" smtClean="0">
                <a:cs typeface="Arial" panose="020B0604020202020204" pitchFamily="34" charset="0"/>
              </a:rPr>
              <a:t>for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this </a:t>
            </a:r>
            <a:r>
              <a:rPr lang="en-US" sz="2400" dirty="0">
                <a:cs typeface="Arial" panose="020B0604020202020204" pitchFamily="34" charset="0"/>
              </a:rPr>
              <a:t>method. </a:t>
            </a:r>
            <a:endParaRPr lang="tr-TR" sz="2400" dirty="0" smtClean="0">
              <a:cs typeface="Arial" panose="020B0604020202020204" pitchFamily="34" charset="0"/>
            </a:endParaRPr>
          </a:p>
          <a:p>
            <a:pPr marL="285750" algn="just"/>
            <a:r>
              <a:rPr lang="en-US" sz="2400" dirty="0" smtClean="0">
                <a:cs typeface="Arial" panose="020B0604020202020204" pitchFamily="34" charset="0"/>
              </a:rPr>
              <a:t>There </a:t>
            </a:r>
            <a:r>
              <a:rPr lang="en-US" sz="2400" dirty="0">
                <a:cs typeface="Arial" panose="020B0604020202020204" pitchFamily="34" charset="0"/>
              </a:rPr>
              <a:t>are other optional parameters that can be passed, such as a password </a:t>
            </a:r>
            <a:r>
              <a:rPr lang="en-US" sz="2400" dirty="0" smtClean="0">
                <a:cs typeface="Arial" panose="020B0604020202020204" pitchFamily="34" charset="0"/>
              </a:rPr>
              <a:t>if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required</a:t>
            </a:r>
            <a:r>
              <a:rPr lang="en-US" sz="2400" dirty="0">
                <a:cs typeface="Arial" panose="020B0604020202020204" pitchFamily="34" charset="0"/>
              </a:rPr>
              <a:t>, and </a:t>
            </a:r>
            <a:r>
              <a:rPr lang="en-US" sz="2400" dirty="0" smtClean="0">
                <a:cs typeface="Arial" panose="020B0604020202020204" pitchFamily="34" charset="0"/>
              </a:rPr>
              <a:t>read-only</a:t>
            </a:r>
            <a:r>
              <a:rPr lang="tr-TR" sz="2400" dirty="0" smtClean="0">
                <a:cs typeface="Arial" panose="020B0604020202020204" pitchFamily="34" charset="0"/>
              </a:rPr>
              <a:t> (status)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tr-TR" sz="2400" dirty="0" smtClean="0">
              <a:cs typeface="Arial" panose="020B0604020202020204" pitchFamily="34" charset="0"/>
            </a:endParaRPr>
          </a:p>
          <a:p>
            <a:pPr marL="285750" algn="just"/>
            <a:r>
              <a:rPr lang="en-US" sz="2400" dirty="0">
                <a:cs typeface="Arial" panose="020B0604020202020204" pitchFamily="34" charset="0"/>
              </a:rPr>
              <a:t>The tip text appears as you type in the </a:t>
            </a:r>
            <a:r>
              <a:rPr lang="en-US" sz="2400" dirty="0" smtClean="0">
                <a:cs typeface="Arial" panose="020B0604020202020204" pitchFamily="34" charset="0"/>
              </a:rPr>
              <a:t>VBA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statement</a:t>
            </a:r>
            <a:r>
              <a:rPr lang="en-US" sz="2400" dirty="0">
                <a:cs typeface="Arial" panose="020B0604020202020204" pitchFamily="34" charset="0"/>
              </a:rPr>
              <a:t>. 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285750" algn="just"/>
            <a:r>
              <a:rPr lang="en-US" sz="2400" dirty="0" smtClean="0">
                <a:cs typeface="Arial" panose="020B0604020202020204" pitchFamily="34" charset="0"/>
              </a:rPr>
              <a:t>You </a:t>
            </a:r>
            <a:r>
              <a:rPr lang="en-US" sz="2400" dirty="0">
                <a:cs typeface="Arial" panose="020B0604020202020204" pitchFamily="34" charset="0"/>
              </a:rPr>
              <a:t>will see a tip text box with a yellow background appear, which shows </a:t>
            </a:r>
            <a:r>
              <a:rPr lang="en-US" sz="2400" dirty="0" smtClean="0">
                <a:cs typeface="Arial" panose="020B0604020202020204" pitchFamily="34" charset="0"/>
              </a:rPr>
              <a:t>all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available </a:t>
            </a:r>
            <a:r>
              <a:rPr lang="en-US" sz="2400" dirty="0">
                <a:cs typeface="Arial" panose="020B0604020202020204" pitchFamily="34" charset="0"/>
              </a:rPr>
              <a:t>parameters.</a:t>
            </a:r>
            <a:endParaRPr lang="tr-TR" sz="2400" dirty="0" smtClean="0">
              <a:cs typeface="Arial" panose="020B0604020202020204" pitchFamily="34" charset="0"/>
            </a:endParaRPr>
          </a:p>
          <a:p>
            <a:pPr marL="285750" algn="just"/>
            <a:endParaRPr lang="tr-TR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Calling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cs typeface="Arial" panose="020B0604020202020204" pitchFamily="34" charset="0"/>
              </a:rPr>
              <a:t>Sometimes it is unnecessary for a method to have arguments, such as when you save </a:t>
            </a:r>
            <a:r>
              <a:rPr lang="en-US" sz="2800" dirty="0" smtClean="0">
                <a:cs typeface="Arial" panose="020B0604020202020204" pitchFamily="34" charset="0"/>
              </a:rPr>
              <a:t>the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workbook </a:t>
            </a:r>
            <a:r>
              <a:rPr lang="en-US" sz="2800" dirty="0">
                <a:cs typeface="Arial" panose="020B0604020202020204" pitchFamily="34" charset="0"/>
              </a:rPr>
              <a:t>to its original location with the Save method.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This </a:t>
            </a:r>
            <a:r>
              <a:rPr lang="en-US" sz="2800" dirty="0">
                <a:cs typeface="Arial" panose="020B0604020202020204" pitchFamily="34" charset="0"/>
              </a:rPr>
              <a:t>assumes that you already have </a:t>
            </a:r>
            <a:r>
              <a:rPr lang="en-US" sz="2800" dirty="0" smtClean="0">
                <a:cs typeface="Arial" panose="020B0604020202020204" pitchFamily="34" charset="0"/>
              </a:rPr>
              <a:t>a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workbook </a:t>
            </a:r>
            <a:r>
              <a:rPr lang="en-US" sz="2800" dirty="0">
                <a:cs typeface="Arial" panose="020B0604020202020204" pitchFamily="34" charset="0"/>
              </a:rPr>
              <a:t>loaded called book1 and that it has already been saved under that name.</a:t>
            </a:r>
          </a:p>
          <a:p>
            <a:pPr marL="1257300" lvl="3" indent="0" algn="just">
              <a:buNone/>
            </a:pP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Workbooks("book1").</a:t>
            </a: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Save</a:t>
            </a:r>
            <a:endParaRPr lang="tr-TR" sz="20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tr-TR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Excel Object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Excel object model is at the heart of using VBA in Excel. </a:t>
            </a:r>
            <a:endParaRPr lang="tr-TR" sz="2400" dirty="0" smtClean="0"/>
          </a:p>
          <a:p>
            <a:pPr algn="just"/>
            <a:r>
              <a:rPr lang="en-US" sz="2400" dirty="0" smtClean="0"/>
              <a:t>It distinguishes</a:t>
            </a:r>
            <a:r>
              <a:rPr lang="tr-TR" sz="2400" dirty="0" smtClean="0"/>
              <a:t> </a:t>
            </a:r>
            <a:r>
              <a:rPr lang="en-US" sz="2400" dirty="0" smtClean="0"/>
              <a:t>programming </a:t>
            </a:r>
            <a:r>
              <a:rPr lang="en-US" sz="2400" dirty="0"/>
              <a:t>in Excel from programming in other VBA </a:t>
            </a:r>
            <a:r>
              <a:rPr lang="en-US" sz="2400" dirty="0" smtClean="0"/>
              <a:t>applications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dirty="0" smtClean="0"/>
              <a:t>It is</a:t>
            </a:r>
            <a:r>
              <a:rPr lang="en-US" sz="2400" dirty="0" smtClean="0"/>
              <a:t> providing</a:t>
            </a:r>
            <a:r>
              <a:rPr lang="tr-TR" sz="2400" dirty="0" smtClean="0"/>
              <a:t> </a:t>
            </a:r>
            <a:r>
              <a:rPr lang="en-US" sz="2400" dirty="0" smtClean="0"/>
              <a:t>additional </a:t>
            </a:r>
            <a:r>
              <a:rPr lang="en-US" sz="2400" dirty="0"/>
              <a:t>commands to access the worksheets and workbooks and by providing </a:t>
            </a:r>
            <a:r>
              <a:rPr lang="en-US" sz="2400" dirty="0" smtClean="0"/>
              <a:t>all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functionality that the user would normally obtain from the menu structure of </a:t>
            </a:r>
            <a:r>
              <a:rPr lang="en-US" sz="2400" dirty="0" smtClean="0"/>
              <a:t>Excel</a:t>
            </a:r>
            <a:r>
              <a:rPr lang="tr-TR" sz="2400" dirty="0" smtClean="0"/>
              <a:t>.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Calling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00100" lvl="2" indent="0" algn="just">
              <a:buNone/>
            </a:pP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Workbooks("book2").</a:t>
            </a: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SaveAs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"</a:t>
            </a: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newfile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", , "apple"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This passes the parameter "</a:t>
            </a:r>
            <a:r>
              <a:rPr lang="en-US" sz="2800" dirty="0" err="1">
                <a:cs typeface="Arial" panose="020B0604020202020204" pitchFamily="34" charset="0"/>
              </a:rPr>
              <a:t>newfile</a:t>
            </a:r>
            <a:r>
              <a:rPr lang="en-US" sz="2800" dirty="0">
                <a:cs typeface="Arial" panose="020B0604020202020204" pitchFamily="34" charset="0"/>
              </a:rPr>
              <a:t>" as the filename.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This </a:t>
            </a:r>
            <a:r>
              <a:rPr lang="en-US" sz="2800" dirty="0">
                <a:cs typeface="Arial" panose="020B0604020202020204" pitchFamily="34" charset="0"/>
              </a:rPr>
              <a:t>is called passing by order because the parameters are being passed in the order </a:t>
            </a:r>
            <a:r>
              <a:rPr lang="en-US" sz="2800" dirty="0" smtClean="0">
                <a:cs typeface="Arial" panose="020B0604020202020204" pitchFamily="34" charset="0"/>
              </a:rPr>
              <a:t>in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which </a:t>
            </a:r>
            <a:r>
              <a:rPr lang="en-US" sz="2800" dirty="0">
                <a:cs typeface="Arial" panose="020B0604020202020204" pitchFamily="34" charset="0"/>
              </a:rPr>
              <a:t>they are defined in the function, separated by commas.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In </a:t>
            </a:r>
            <a:r>
              <a:rPr lang="en-US" sz="2800" dirty="0">
                <a:cs typeface="Arial" panose="020B0604020202020204" pitchFamily="34" charset="0"/>
              </a:rPr>
              <a:t>this case, you are passing </a:t>
            </a:r>
            <a:r>
              <a:rPr lang="en-US" sz="2800" dirty="0" smtClean="0">
                <a:cs typeface="Arial" panose="020B0604020202020204" pitchFamily="34" charset="0"/>
              </a:rPr>
              <a:t>a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filename </a:t>
            </a:r>
            <a:r>
              <a:rPr lang="en-US" sz="2800" dirty="0">
                <a:cs typeface="Arial" panose="020B0604020202020204" pitchFamily="34" charset="0"/>
              </a:rPr>
              <a:t>called </a:t>
            </a: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newfile.xls</a:t>
            </a:r>
            <a:r>
              <a:rPr lang="en-US" sz="2800" dirty="0">
                <a:cs typeface="Arial" panose="020B0604020202020204" pitchFamily="34" charset="0"/>
              </a:rPr>
              <a:t> and ignoring the file format parameter (which is optional) </a:t>
            </a:r>
            <a:r>
              <a:rPr lang="en-US" sz="2800" dirty="0" smtClean="0">
                <a:cs typeface="Arial" panose="020B0604020202020204" pitchFamily="34" charset="0"/>
              </a:rPr>
              <a:t>and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providing </a:t>
            </a:r>
            <a:r>
              <a:rPr lang="en-US" sz="2800" dirty="0">
                <a:cs typeface="Arial" panose="020B0604020202020204" pitchFamily="34" charset="0"/>
              </a:rPr>
              <a:t>a </a:t>
            </a:r>
            <a:r>
              <a:rPr lang="en-US" sz="2800" b="1" dirty="0">
                <a:solidFill>
                  <a:schemeClr val="accent3"/>
                </a:solidFill>
                <a:cs typeface="Arial" panose="020B0604020202020204" pitchFamily="34" charset="0"/>
              </a:rPr>
              <a:t>password</a:t>
            </a:r>
            <a:r>
              <a:rPr lang="en-US" sz="2800" dirty="0">
                <a:cs typeface="Arial" panose="020B0604020202020204" pitchFamily="34" charset="0"/>
              </a:rPr>
              <a:t> parameter of "</a:t>
            </a: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apple</a:t>
            </a:r>
            <a:r>
              <a:rPr lang="en-US" sz="2800" dirty="0">
                <a:cs typeface="Arial" panose="020B0604020202020204" pitchFamily="34" charset="0"/>
              </a:rPr>
              <a:t>".</a:t>
            </a:r>
            <a:endParaRPr lang="tr-TR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Calling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2800" dirty="0">
                <a:cs typeface="Arial" panose="020B0604020202020204" pitchFamily="34" charset="0"/>
              </a:rPr>
              <a:t>Passing by name is another way of passing parameters that makes it less confusing </a:t>
            </a:r>
            <a:r>
              <a:rPr lang="en-US" sz="2800" dirty="0" smtClean="0">
                <a:cs typeface="Arial" panose="020B0604020202020204" pitchFamily="34" charset="0"/>
              </a:rPr>
              <a:t>and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shows </a:t>
            </a:r>
            <a:r>
              <a:rPr lang="en-US" sz="2800" dirty="0">
                <a:cs typeface="Arial" panose="020B0604020202020204" pitchFamily="34" charset="0"/>
              </a:rPr>
              <a:t>the names of the parameters being passed.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Passing </a:t>
            </a:r>
            <a:r>
              <a:rPr lang="en-US" sz="2800" dirty="0">
                <a:cs typeface="Arial" panose="020B0604020202020204" pitchFamily="34" charset="0"/>
              </a:rPr>
              <a:t>by name enables you to </a:t>
            </a:r>
            <a:r>
              <a:rPr lang="en-US" sz="2800" dirty="0" smtClean="0">
                <a:cs typeface="Arial" panose="020B0604020202020204" pitchFamily="34" charset="0"/>
              </a:rPr>
              <a:t>selectively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pass </a:t>
            </a:r>
            <a:r>
              <a:rPr lang="en-US" sz="2800" dirty="0">
                <a:cs typeface="Arial" panose="020B0604020202020204" pitchFamily="34" charset="0"/>
              </a:rPr>
              <a:t>arguments without having to specify Null values for arguments you don’t want to use.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It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also </a:t>
            </a:r>
            <a:r>
              <a:rPr lang="en-US" sz="2800" dirty="0">
                <a:cs typeface="Arial" panose="020B0604020202020204" pitchFamily="34" charset="0"/>
              </a:rPr>
              <a:t>makes it easier to understand what is being passed to the method.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If </a:t>
            </a:r>
            <a:r>
              <a:rPr lang="en-US" sz="2800" dirty="0">
                <a:cs typeface="Arial" panose="020B0604020202020204" pitchFamily="34" charset="0"/>
              </a:rPr>
              <a:t>you pass by name</a:t>
            </a:r>
            <a:r>
              <a:rPr lang="en-US" sz="2800" dirty="0" smtClean="0">
                <a:cs typeface="Arial" panose="020B0604020202020204" pitchFamily="34" charset="0"/>
              </a:rPr>
              <a:t>,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the </a:t>
            </a:r>
            <a:r>
              <a:rPr lang="en-US" sz="2800" dirty="0">
                <a:cs typeface="Arial" panose="020B0604020202020204" pitchFamily="34" charset="0"/>
              </a:rPr>
              <a:t>preceding example can be rewritten as follows.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As </a:t>
            </a:r>
            <a:r>
              <a:rPr lang="en-US" sz="2800" dirty="0">
                <a:cs typeface="Arial" panose="020B0604020202020204" pitchFamily="34" charset="0"/>
              </a:rPr>
              <a:t>before, this example assumes that </a:t>
            </a:r>
            <a:r>
              <a:rPr lang="en-US" sz="2800" dirty="0" smtClean="0">
                <a:cs typeface="Arial" panose="020B0604020202020204" pitchFamily="34" charset="0"/>
              </a:rPr>
              <a:t>you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already </a:t>
            </a:r>
            <a:r>
              <a:rPr lang="en-US" sz="2800" dirty="0">
                <a:cs typeface="Arial" panose="020B0604020202020204" pitchFamily="34" charset="0"/>
              </a:rPr>
              <a:t>have a workbook file called “</a:t>
            </a:r>
            <a:r>
              <a:rPr lang="en-US" sz="2800" dirty="0" err="1">
                <a:cs typeface="Arial" panose="020B0604020202020204" pitchFamily="34" charset="0"/>
              </a:rPr>
              <a:t>newfile</a:t>
            </a:r>
            <a:r>
              <a:rPr lang="en-US" sz="2800" dirty="0">
                <a:cs typeface="Arial" panose="020B0604020202020204" pitchFamily="34" charset="0"/>
              </a:rPr>
              <a:t>” on the root directory of the C: drive</a:t>
            </a:r>
            <a:r>
              <a:rPr lang="en-US" sz="2800" dirty="0" smtClean="0">
                <a:cs typeface="Arial" panose="020B0604020202020204" pitchFamily="34" charset="0"/>
              </a:rPr>
              <a:t>.</a:t>
            </a:r>
            <a:endParaRPr lang="tr-TR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Calling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algn="just">
              <a:buNone/>
            </a:pPr>
            <a:r>
              <a:rPr lang="en-US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Workbooks.Open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FileName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:="C:\newfile", 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ReadOnly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:=True, </a:t>
            </a:r>
            <a:r>
              <a:rPr lang="tr-TR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_</a:t>
            </a:r>
          </a:p>
          <a:p>
            <a:pPr marL="914400" lvl="2" indent="0" algn="just">
              <a:buNone/>
            </a:pPr>
            <a:r>
              <a:rPr lang="tr-TR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                              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Password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:="apple"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You can define each parameter by naming the parameter and following it with a colon and </a:t>
            </a:r>
            <a:r>
              <a:rPr lang="en-US" sz="2800" dirty="0" smtClean="0">
                <a:cs typeface="Arial" panose="020B0604020202020204" pitchFamily="34" charset="0"/>
              </a:rPr>
              <a:t>an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equals </a:t>
            </a:r>
            <a:r>
              <a:rPr lang="en-US" sz="2800" dirty="0">
                <a:cs typeface="Arial" panose="020B0604020202020204" pitchFamily="34" charset="0"/>
              </a:rPr>
              <a:t>sign (:=).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When </a:t>
            </a:r>
            <a:r>
              <a:rPr lang="en-US" sz="2800" dirty="0">
                <a:cs typeface="Arial" panose="020B0604020202020204" pitchFamily="34" charset="0"/>
              </a:rPr>
              <a:t>passing by name, you can pass the parameters in any order, </a:t>
            </a:r>
            <a:r>
              <a:rPr lang="en-US" sz="2800" dirty="0" smtClean="0">
                <a:cs typeface="Arial" panose="020B0604020202020204" pitchFamily="34" charset="0"/>
              </a:rPr>
              <a:t>unlike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passing </a:t>
            </a:r>
            <a:r>
              <a:rPr lang="en-US" sz="2800" dirty="0">
                <a:cs typeface="Arial" panose="020B0604020202020204" pitchFamily="34" charset="0"/>
              </a:rPr>
              <a:t>by order, which strictly defines the order passed.</a:t>
            </a:r>
            <a:endParaRPr lang="tr-TR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Calling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>
                <a:cs typeface="Arial" panose="020B0604020202020204" pitchFamily="34" charset="0"/>
              </a:rPr>
              <a:t>You can also save this file under another name, as follows (this example assumes that </a:t>
            </a:r>
            <a:r>
              <a:rPr lang="en-US" sz="2800" dirty="0" smtClean="0">
                <a:cs typeface="Arial" panose="020B0604020202020204" pitchFamily="34" charset="0"/>
              </a:rPr>
              <a:t>you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have </a:t>
            </a:r>
            <a:r>
              <a:rPr lang="en-US" sz="2800" dirty="0">
                <a:cs typeface="Arial" panose="020B0604020202020204" pitchFamily="34" charset="0"/>
              </a:rPr>
              <a:t>a workbook loaded called “book1”):</a:t>
            </a:r>
          </a:p>
          <a:p>
            <a:pPr marL="800100" lvl="2" indent="0" algn="just">
              <a:buNone/>
            </a:pPr>
            <a:r>
              <a:rPr lang="en-US" sz="22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Workbooks("book1").</a:t>
            </a:r>
            <a:r>
              <a:rPr lang="en-US" sz="22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SaveAs</a:t>
            </a:r>
            <a:r>
              <a:rPr lang="en-US" sz="22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FileName</a:t>
            </a:r>
            <a:r>
              <a:rPr lang="en-US" sz="22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:="NewFileAgain.xlsx"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If you run this code and save the file as </a:t>
            </a:r>
            <a:r>
              <a:rPr lang="en-US" sz="2800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NewFileAgain</a:t>
            </a:r>
            <a:r>
              <a:rPr lang="en-US" sz="2800" dirty="0">
                <a:cs typeface="Arial" panose="020B0604020202020204" pitchFamily="34" charset="0"/>
              </a:rPr>
              <a:t>, you must then refer to that </a:t>
            </a:r>
            <a:r>
              <a:rPr lang="en-US" sz="2800" dirty="0" smtClean="0">
                <a:cs typeface="Arial" panose="020B0604020202020204" pitchFamily="34" charset="0"/>
              </a:rPr>
              <a:t>workbook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by </a:t>
            </a:r>
            <a:r>
              <a:rPr lang="en-US" sz="2800" dirty="0">
                <a:cs typeface="Arial" panose="020B0604020202020204" pitchFamily="34" charset="0"/>
              </a:rPr>
              <a:t>its new name in subsequent code; otherwise, you will get the error “</a:t>
            </a:r>
            <a:r>
              <a:rPr lang="en-US" sz="2800" b="1" dirty="0">
                <a:solidFill>
                  <a:schemeClr val="accent3"/>
                </a:solidFill>
                <a:cs typeface="Arial" panose="020B0604020202020204" pitchFamily="34" charset="0"/>
              </a:rPr>
              <a:t>Subscript out </a:t>
            </a:r>
            <a:r>
              <a:rPr lang="en-US" sz="28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of</a:t>
            </a:r>
            <a:r>
              <a:rPr lang="tr-TR" sz="28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range</a:t>
            </a:r>
            <a:r>
              <a:rPr lang="en-US" sz="2800" dirty="0">
                <a:cs typeface="Arial" panose="020B0604020202020204" pitchFamily="34" charset="0"/>
              </a:rPr>
              <a:t>,” meaning the previous filename, book1, can no longer be found</a:t>
            </a:r>
            <a:r>
              <a:rPr lang="en-US" sz="2800" dirty="0" smtClean="0">
                <a:cs typeface="Arial" panose="020B0604020202020204" pitchFamily="34" charset="0"/>
              </a:rPr>
              <a:t>.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This example assumes that there is </a:t>
            </a:r>
            <a:r>
              <a:rPr lang="en-US" sz="2800" dirty="0" smtClean="0">
                <a:cs typeface="Arial" panose="020B0604020202020204" pitchFamily="34" charset="0"/>
              </a:rPr>
              <a:t>a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worksheet </a:t>
            </a:r>
            <a:r>
              <a:rPr lang="en-US" sz="2800" dirty="0">
                <a:cs typeface="Arial" panose="020B0604020202020204" pitchFamily="34" charset="0"/>
              </a:rPr>
              <a:t>called Sheet1 within the workbook </a:t>
            </a:r>
            <a:r>
              <a:rPr lang="en-US" sz="2800" dirty="0" err="1">
                <a:cs typeface="Arial" panose="020B0604020202020204" pitchFamily="34" charset="0"/>
              </a:rPr>
              <a:t>NewFileAgain</a:t>
            </a:r>
            <a:r>
              <a:rPr lang="en-US" sz="2800" dirty="0">
                <a:cs typeface="Arial" panose="020B0604020202020204" pitchFamily="34" charset="0"/>
              </a:rPr>
              <a:t>:</a:t>
            </a:r>
          </a:p>
          <a:p>
            <a:pPr marL="800100" lvl="2" indent="0" algn="just">
              <a:buNone/>
            </a:pP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Workbooks("</a:t>
            </a:r>
            <a:r>
              <a:rPr lang="en-US" sz="24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NewFileAgain</a:t>
            </a: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").Worksheets("sheet1")</a:t>
            </a:r>
            <a:endParaRPr lang="tr-TR" sz="24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Collections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>
                <a:cs typeface="Arial" panose="020B0604020202020204" pitchFamily="34" charset="0"/>
              </a:rPr>
              <a:t>In object-oriented programs, it is important to understand the concept of 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collections</a:t>
            </a:r>
            <a:r>
              <a:rPr lang="en-US" sz="2800" dirty="0">
                <a:cs typeface="Arial" panose="020B0604020202020204" pitchFamily="34" charset="0"/>
              </a:rPr>
              <a:t>.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Collections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are </a:t>
            </a:r>
            <a:r>
              <a:rPr lang="en-US" sz="2800" dirty="0">
                <a:cs typeface="Arial" panose="020B0604020202020204" pitchFamily="34" charset="0"/>
              </a:rPr>
              <a:t>objects that contain </a:t>
            </a:r>
            <a:r>
              <a:rPr lang="en-US" sz="2800" b="1" u="sng" dirty="0">
                <a:cs typeface="Arial" panose="020B0604020202020204" pitchFamily="34" charset="0"/>
              </a:rPr>
              <a:t>a group of the same objects</a:t>
            </a:r>
            <a:r>
              <a:rPr lang="en-US" sz="2800" dirty="0">
                <a:cs typeface="Arial" panose="020B0604020202020204" pitchFamily="34" charset="0"/>
              </a:rPr>
              <a:t>.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An </a:t>
            </a:r>
            <a:r>
              <a:rPr lang="en-US" sz="2800" dirty="0">
                <a:cs typeface="Arial" panose="020B0604020202020204" pitchFamily="34" charset="0"/>
              </a:rPr>
              <a:t>example is </a:t>
            </a:r>
            <a:r>
              <a:rPr lang="en-US" sz="2800" dirty="0" smtClean="0">
                <a:cs typeface="Arial" panose="020B0604020202020204" pitchFamily="34" charset="0"/>
              </a:rPr>
              <a:t>the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Worksheets </a:t>
            </a:r>
            <a:r>
              <a:rPr lang="en-US" sz="2800" dirty="0">
                <a:cs typeface="Arial" panose="020B0604020202020204" pitchFamily="34" charset="0"/>
              </a:rPr>
              <a:t>collection</a:t>
            </a:r>
            <a:r>
              <a:rPr lang="en-US" sz="2800" dirty="0" smtClean="0">
                <a:cs typeface="Arial" panose="020B0604020202020204" pitchFamily="34" charset="0"/>
              </a:rPr>
              <a:t>,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which </a:t>
            </a:r>
            <a:r>
              <a:rPr lang="en-US" sz="2800" dirty="0">
                <a:cs typeface="Arial" panose="020B0604020202020204" pitchFamily="34" charset="0"/>
              </a:rPr>
              <a:t>contains all the worksheet objects for a given workbook.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All </a:t>
            </a:r>
            <a:r>
              <a:rPr lang="en-US" sz="2800" dirty="0">
                <a:cs typeface="Arial" panose="020B0604020202020204" pitchFamily="34" charset="0"/>
              </a:rPr>
              <a:t>the worksheets are like </a:t>
            </a:r>
            <a:r>
              <a:rPr lang="en-US" sz="2800" dirty="0" smtClean="0">
                <a:cs typeface="Arial" panose="020B0604020202020204" pitchFamily="34" charset="0"/>
              </a:rPr>
              <a:t>objects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because </a:t>
            </a:r>
            <a:r>
              <a:rPr lang="en-US" sz="2800" dirty="0">
                <a:cs typeface="Arial" panose="020B0604020202020204" pitchFamily="34" charset="0"/>
              </a:rPr>
              <a:t>they have the same properties and methods.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An </a:t>
            </a:r>
            <a:r>
              <a:rPr lang="en-US" sz="2800" dirty="0">
                <a:cs typeface="Arial" panose="020B0604020202020204" pitchFamily="34" charset="0"/>
              </a:rPr>
              <a:t>object such as a 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Chart</a:t>
            </a:r>
            <a:r>
              <a:rPr lang="en-US" sz="2800" dirty="0">
                <a:cs typeface="Arial" panose="020B0604020202020204" pitchFamily="34" charset="0"/>
              </a:rPr>
              <a:t> has </a:t>
            </a:r>
            <a:r>
              <a:rPr lang="en-US" sz="2800" dirty="0" smtClean="0">
                <a:cs typeface="Arial" panose="020B0604020202020204" pitchFamily="34" charset="0"/>
              </a:rPr>
              <a:t>different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properties </a:t>
            </a:r>
            <a:r>
              <a:rPr lang="en-US" sz="2800" dirty="0">
                <a:cs typeface="Arial" panose="020B0604020202020204" pitchFamily="34" charset="0"/>
              </a:rPr>
              <a:t>and methods and so cannot be part of </a:t>
            </a:r>
            <a:r>
              <a:rPr lang="en-US" sz="2800" dirty="0" smtClean="0">
                <a:cs typeface="Arial" panose="020B0604020202020204" pitchFamily="34" charset="0"/>
              </a:rPr>
              <a:t>the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Worksheets </a:t>
            </a:r>
            <a:r>
              <a:rPr lang="en-US" sz="2800" dirty="0">
                <a:cs typeface="Arial" panose="020B0604020202020204" pitchFamily="34" charset="0"/>
              </a:rPr>
              <a:t>collection, but it would fit </a:t>
            </a:r>
            <a:r>
              <a:rPr lang="en-US" sz="2800" dirty="0" smtClean="0">
                <a:cs typeface="Arial" panose="020B0604020202020204" pitchFamily="34" charset="0"/>
              </a:rPr>
              <a:t>into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Charts collection</a:t>
            </a:r>
            <a:r>
              <a:rPr lang="en-US" sz="2800" dirty="0">
                <a:cs typeface="Arial" panose="020B0604020202020204" pitchFamily="34" charset="0"/>
              </a:rPr>
              <a:t>.</a:t>
            </a:r>
            <a:endParaRPr lang="tr-TR" sz="24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Collections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cs typeface="Arial" panose="020B0604020202020204" pitchFamily="34" charset="0"/>
              </a:rPr>
              <a:t>In Excel, all objects are either 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singular objects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referenced by name</a:t>
            </a:r>
            <a:r>
              <a:rPr lang="en-US" sz="2800" dirty="0">
                <a:cs typeface="Arial" panose="020B0604020202020204" pitchFamily="34" charset="0"/>
              </a:rPr>
              <a:t> or objects in </a:t>
            </a:r>
            <a:r>
              <a:rPr lang="en-US" sz="2800" dirty="0" smtClean="0">
                <a:cs typeface="Arial" panose="020B0604020202020204" pitchFamily="34" charset="0"/>
              </a:rPr>
              <a:t>a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collection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referenced by index or name.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Collections </a:t>
            </a:r>
            <a:r>
              <a:rPr lang="en-US" sz="2800" dirty="0">
                <a:cs typeface="Arial" panose="020B0604020202020204" pitchFamily="34" charset="0"/>
              </a:rPr>
              <a:t>also have their own properties </a:t>
            </a:r>
            <a:r>
              <a:rPr lang="en-US" sz="2800" dirty="0" smtClean="0">
                <a:cs typeface="Arial" panose="020B0604020202020204" pitchFamily="34" charset="0"/>
              </a:rPr>
              <a:t>and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methods </a:t>
            </a:r>
            <a:r>
              <a:rPr lang="en-US" sz="2800" dirty="0">
                <a:cs typeface="Arial" panose="020B0604020202020204" pitchFamily="34" charset="0"/>
              </a:rPr>
              <a:t>apart from the objects that they hold.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For </a:t>
            </a:r>
            <a:r>
              <a:rPr lang="en-US" sz="2800" dirty="0">
                <a:cs typeface="Arial" panose="020B0604020202020204" pitchFamily="34" charset="0"/>
              </a:rPr>
              <a:t>example, collections always hold a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Count</a:t>
            </a:r>
            <a:r>
              <a:rPr lang="tr-T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property </a:t>
            </a:r>
            <a:r>
              <a:rPr lang="en-US" sz="2800" dirty="0">
                <a:cs typeface="Arial" panose="020B0604020202020204" pitchFamily="34" charset="0"/>
              </a:rPr>
              <a:t>that represents </a:t>
            </a:r>
            <a:r>
              <a:rPr lang="en-US" sz="2800" b="1" u="sng" dirty="0">
                <a:cs typeface="Arial" panose="020B0604020202020204" pitchFamily="34" charset="0"/>
              </a:rPr>
              <a:t>the number of objects</a:t>
            </a:r>
            <a:r>
              <a:rPr lang="en-US" sz="2800" dirty="0">
                <a:cs typeface="Arial" panose="020B0604020202020204" pitchFamily="34" charset="0"/>
              </a:rPr>
              <a:t> within the collection, and they always have </a:t>
            </a:r>
            <a:r>
              <a:rPr lang="en-US" sz="2800" dirty="0" smtClean="0">
                <a:cs typeface="Arial" panose="020B0604020202020204" pitchFamily="34" charset="0"/>
              </a:rPr>
              <a:t>an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cs typeface="Arial" panose="020B0604020202020204" pitchFamily="34" charset="0"/>
              </a:rPr>
              <a:t>Add </a:t>
            </a:r>
            <a:r>
              <a:rPr lang="en-US" sz="2800" b="1" dirty="0">
                <a:cs typeface="Arial" panose="020B0604020202020204" pitchFamily="34" charset="0"/>
              </a:rPr>
              <a:t>method </a:t>
            </a:r>
            <a:r>
              <a:rPr lang="en-US" sz="2800" dirty="0">
                <a:cs typeface="Arial" panose="020B0604020202020204" pitchFamily="34" charset="0"/>
              </a:rPr>
              <a:t>to add a new object into the collection.</a:t>
            </a:r>
            <a:endParaRPr lang="tr-TR" sz="24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Collections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800" dirty="0" smtClean="0">
                <a:cs typeface="Arial" panose="020B0604020202020204" pitchFamily="34" charset="0"/>
              </a:rPr>
              <a:t>Objects of collections also have their own properties and methods and can also contain further collections of objects. </a:t>
            </a:r>
          </a:p>
          <a:p>
            <a:pPr algn="just"/>
            <a:r>
              <a:rPr lang="en-GB" sz="2800" dirty="0" smtClean="0">
                <a:cs typeface="Arial" panose="020B0604020202020204" pitchFamily="34" charset="0"/>
              </a:rPr>
              <a:t>An example is the Workbooks collection, which contains a collection of Workbook objects, representing all workbooks currently loaded into Excel.</a:t>
            </a:r>
          </a:p>
          <a:p>
            <a:pPr algn="just"/>
            <a:r>
              <a:rPr lang="tr-TR" sz="2800" dirty="0" smtClean="0">
                <a:cs typeface="Arial" panose="020B0604020202020204" pitchFamily="34" charset="0"/>
              </a:rPr>
              <a:t>I</a:t>
            </a:r>
            <a:r>
              <a:rPr lang="en-US" sz="2800" dirty="0" smtClean="0">
                <a:cs typeface="Arial" panose="020B0604020202020204" pitchFamily="34" charset="0"/>
              </a:rPr>
              <a:t>t </a:t>
            </a:r>
            <a:r>
              <a:rPr lang="en-US" sz="2800" dirty="0">
                <a:cs typeface="Arial" panose="020B0604020202020204" pitchFamily="34" charset="0"/>
              </a:rPr>
              <a:t>has a </a:t>
            </a:r>
            <a:r>
              <a:rPr lang="en-US" sz="2800" b="1" dirty="0">
                <a:solidFill>
                  <a:srgbClr val="FFC000"/>
                </a:solidFill>
                <a:cs typeface="Arial" panose="020B0604020202020204" pitchFamily="34" charset="0"/>
              </a:rPr>
              <a:t>Count</a:t>
            </a:r>
            <a:r>
              <a:rPr lang="en-US" sz="2800" dirty="0">
                <a:cs typeface="Arial" panose="020B0604020202020204" pitchFamily="34" charset="0"/>
              </a:rPr>
              <a:t> property to index the number of workbooks</a:t>
            </a:r>
            <a:r>
              <a:rPr lang="en-US" sz="2800" dirty="0" smtClean="0">
                <a:cs typeface="Arial" panose="020B0604020202020204" pitchFamily="34" charset="0"/>
              </a:rPr>
              <a:t>,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and </a:t>
            </a:r>
            <a:r>
              <a:rPr lang="en-US" sz="2800" dirty="0">
                <a:cs typeface="Arial" panose="020B0604020202020204" pitchFamily="34" charset="0"/>
              </a:rPr>
              <a:t>it has an </a:t>
            </a:r>
            <a:r>
              <a:rPr lang="en-US" sz="2800" b="1" dirty="0">
                <a:solidFill>
                  <a:srgbClr val="FFC000"/>
                </a:solidFill>
                <a:cs typeface="Arial" panose="020B0604020202020204" pitchFamily="34" charset="0"/>
              </a:rPr>
              <a:t>Open</a:t>
            </a:r>
            <a:r>
              <a:rPr lang="en-US" sz="2800" dirty="0">
                <a:cs typeface="Arial" panose="020B0604020202020204" pitchFamily="34" charset="0"/>
              </a:rPr>
              <a:t> method to load another workbook. 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Each </a:t>
            </a:r>
            <a:r>
              <a:rPr lang="en-US" sz="2800" dirty="0">
                <a:cs typeface="Arial" panose="020B0604020202020204" pitchFamily="34" charset="0"/>
              </a:rPr>
              <a:t>workbook has properties such </a:t>
            </a:r>
            <a:r>
              <a:rPr lang="en-US" sz="2800" dirty="0" smtClean="0">
                <a:cs typeface="Arial" panose="020B0604020202020204" pitchFamily="34" charset="0"/>
              </a:rPr>
              <a:t>as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HasPassword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</a:rPr>
              <a:t>and methods such as </a:t>
            </a:r>
            <a:r>
              <a:rPr lang="en-US" sz="2800" b="1" dirty="0">
                <a:solidFill>
                  <a:srgbClr val="FFC000"/>
                </a:solidFill>
                <a:cs typeface="Arial" panose="020B0604020202020204" pitchFamily="34" charset="0"/>
              </a:rPr>
              <a:t>Save</a:t>
            </a:r>
            <a:r>
              <a:rPr lang="en-US" sz="2800" dirty="0">
                <a:cs typeface="Arial" panose="020B0604020202020204" pitchFamily="34" charset="0"/>
              </a:rPr>
              <a:t> or </a:t>
            </a:r>
            <a:r>
              <a:rPr lang="en-US" sz="28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SaveAs</a:t>
            </a:r>
            <a:r>
              <a:rPr lang="tr-TR" sz="2800" dirty="0" smtClean="0">
                <a:cs typeface="Arial" panose="020B0604020202020204" pitchFamily="34" charset="0"/>
              </a:rPr>
              <a:t>.</a:t>
            </a:r>
            <a:endParaRPr lang="tr-TR" sz="28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Collections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>
                <a:cs typeface="Arial" panose="020B0604020202020204" pitchFamily="34" charset="0"/>
              </a:rPr>
              <a:t>Each </a:t>
            </a:r>
            <a:r>
              <a:rPr lang="en-GB" sz="2800" b="1" dirty="0" smtClean="0">
                <a:cs typeface="Arial" panose="020B0604020202020204" pitchFamily="34" charset="0"/>
              </a:rPr>
              <a:t>worksheet</a:t>
            </a:r>
            <a:r>
              <a:rPr lang="en-GB" sz="2800" dirty="0" smtClean="0">
                <a:cs typeface="Arial" panose="020B0604020202020204" pitchFamily="34" charset="0"/>
              </a:rPr>
              <a:t> inside the </a:t>
            </a:r>
            <a:r>
              <a:rPr lang="en-GB" sz="2800" b="1" dirty="0" smtClean="0">
                <a:cs typeface="Arial" panose="020B0604020202020204" pitchFamily="34" charset="0"/>
              </a:rPr>
              <a:t>Worksheet collection </a:t>
            </a:r>
            <a:r>
              <a:rPr lang="en-GB" sz="2800" dirty="0" smtClean="0">
                <a:cs typeface="Arial" panose="020B0604020202020204" pitchFamily="34" charset="0"/>
              </a:rPr>
              <a:t>will have an index number and a name to identify it. </a:t>
            </a:r>
          </a:p>
          <a:p>
            <a:pPr algn="just"/>
            <a:r>
              <a:rPr lang="en-GB" sz="2800" dirty="0" smtClean="0"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cs typeface="Arial" panose="020B0604020202020204" pitchFamily="34" charset="0"/>
              </a:rPr>
              <a:t>index number</a:t>
            </a:r>
            <a:r>
              <a:rPr lang="en-GB" sz="2800" dirty="0" smtClean="0">
                <a:cs typeface="Arial" panose="020B0604020202020204" pitchFamily="34" charset="0"/>
              </a:rPr>
              <a:t> is a reference for an object within that collection, </a:t>
            </a:r>
            <a:r>
              <a:rPr lang="en-GB" sz="2800" b="1" dirty="0" smtClean="0">
                <a:cs typeface="Arial" panose="020B0604020202020204" pitchFamily="34" charset="0"/>
              </a:rPr>
              <a:t>commencing at 1</a:t>
            </a:r>
            <a:r>
              <a:rPr lang="en-GB" sz="2800" dirty="0" smtClean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sz="2800" dirty="0" smtClean="0">
                <a:cs typeface="Arial" panose="020B0604020202020204" pitchFamily="34" charset="0"/>
              </a:rPr>
              <a:t>The same thing is true of workbooks: several workbooks can be loaded at once within the Excel application. </a:t>
            </a:r>
          </a:p>
          <a:p>
            <a:pPr algn="just"/>
            <a:r>
              <a:rPr lang="en-GB" sz="2800" dirty="0" smtClean="0">
                <a:cs typeface="Arial" panose="020B0604020202020204" pitchFamily="34" charset="0"/>
              </a:rPr>
              <a:t>There is a collection of </a:t>
            </a:r>
            <a:r>
              <a:rPr lang="en-GB" sz="2800" b="1" dirty="0" smtClean="0">
                <a:cs typeface="Arial" panose="020B0604020202020204" pitchFamily="34" charset="0"/>
              </a:rPr>
              <a:t>workbooks</a:t>
            </a:r>
            <a:r>
              <a:rPr lang="en-GB" sz="2800" dirty="0" smtClean="0">
                <a:cs typeface="Arial" panose="020B0604020202020204" pitchFamily="34" charset="0"/>
              </a:rPr>
              <a:t> called the </a:t>
            </a:r>
            <a:r>
              <a:rPr lang="en-GB" sz="2800" b="1" dirty="0" smtClean="0">
                <a:cs typeface="Arial" panose="020B0604020202020204" pitchFamily="34" charset="0"/>
              </a:rPr>
              <a:t>Workbooks collection</a:t>
            </a:r>
            <a:r>
              <a:rPr lang="en-GB" sz="2800" dirty="0" smtClean="0">
                <a:cs typeface="Arial" panose="020B0604020202020204" pitchFamily="34" charset="0"/>
              </a:rPr>
              <a:t>, and each workbook inside will be enumerated with an index number and a name to identify it.</a:t>
            </a:r>
            <a:endParaRPr lang="en-GB" sz="28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Collections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>
                <a:cs typeface="Arial" panose="020B0604020202020204" pitchFamily="34" charset="0"/>
              </a:rPr>
              <a:t>Collections can be </a:t>
            </a:r>
            <a:r>
              <a:rPr lang="en-US" sz="2800" b="1" dirty="0">
                <a:cs typeface="Arial" panose="020B0604020202020204" pitchFamily="34" charset="0"/>
              </a:rPr>
              <a:t>cycled</a:t>
            </a:r>
            <a:r>
              <a:rPr lang="en-US" sz="2800" dirty="0">
                <a:cs typeface="Arial" panose="020B0604020202020204" pitchFamily="34" charset="0"/>
              </a:rPr>
              <a:t> through.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b="1" dirty="0" smtClean="0">
                <a:cs typeface="Arial" panose="020B0604020202020204" pitchFamily="34" charset="0"/>
              </a:rPr>
              <a:t>Cycling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</a:rPr>
              <a:t>is the best term to describe what happens in </a:t>
            </a:r>
            <a:r>
              <a:rPr lang="en-US" sz="2800" dirty="0" smtClean="0">
                <a:cs typeface="Arial" panose="020B0604020202020204" pitchFamily="34" charset="0"/>
              </a:rPr>
              <a:t>a </a:t>
            </a:r>
            <a:r>
              <a:rPr lang="en-US" sz="2800" b="1" dirty="0" smtClean="0">
                <a:cs typeface="Arial" panose="020B0604020202020204" pitchFamily="34" charset="0"/>
              </a:rPr>
              <a:t>For </a:t>
            </a:r>
            <a:r>
              <a:rPr lang="en-US" sz="2800" b="1" dirty="0" err="1">
                <a:cs typeface="Arial" panose="020B0604020202020204" pitchFamily="34" charset="0"/>
              </a:rPr>
              <a:t>Each..</a:t>
            </a:r>
            <a:r>
              <a:rPr lang="en-US" sz="2800" b="1" dirty="0" err="1" smtClean="0">
                <a:cs typeface="Arial" panose="020B0604020202020204" pitchFamily="34" charset="0"/>
              </a:rPr>
              <a:t>Next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</a:rPr>
              <a:t>loop</a:t>
            </a:r>
            <a:r>
              <a:rPr lang="en-US" sz="2800" dirty="0" smtClean="0">
                <a:cs typeface="Arial" panose="020B0604020202020204" pitchFamily="34" charset="0"/>
              </a:rPr>
              <a:t>.</a:t>
            </a:r>
          </a:p>
          <a:p>
            <a:pPr marL="800100" lvl="2" indent="0" algn="just">
              <a:buNone/>
            </a:pPr>
            <a:r>
              <a:rPr lang="en-US" sz="2000" i="1" dirty="0">
                <a:cs typeface="Arial" panose="020B0604020202020204" pitchFamily="34" charset="0"/>
              </a:rPr>
              <a:t>Sub </a:t>
            </a:r>
            <a:r>
              <a:rPr lang="en-US" sz="2000" i="1" dirty="0" err="1">
                <a:cs typeface="Arial" panose="020B0604020202020204" pitchFamily="34" charset="0"/>
              </a:rPr>
              <a:t>ShowName</a:t>
            </a:r>
            <a:r>
              <a:rPr lang="en-US" sz="2000" i="1" dirty="0">
                <a:cs typeface="Arial" panose="020B0604020202020204" pitchFamily="34" charset="0"/>
              </a:rPr>
              <a:t>()</a:t>
            </a:r>
          </a:p>
          <a:p>
            <a:pPr marL="800100" lvl="2" indent="0" algn="just">
              <a:buNone/>
            </a:pPr>
            <a:r>
              <a:rPr lang="en-US" sz="2000" i="1" dirty="0" smtClean="0">
                <a:cs typeface="Arial" panose="020B0604020202020204" pitchFamily="34" charset="0"/>
              </a:rPr>
              <a:t>   Dim </a:t>
            </a:r>
            <a:r>
              <a:rPr lang="en-US" sz="2000" i="1" dirty="0">
                <a:cs typeface="Arial" panose="020B0604020202020204" pitchFamily="34" charset="0"/>
              </a:rPr>
              <a:t>w As Worksheet    </a:t>
            </a:r>
            <a:r>
              <a:rPr lang="en-US" sz="2000" b="1" i="1" dirty="0">
                <a:solidFill>
                  <a:srgbClr val="FFC000"/>
                </a:solidFill>
                <a:cs typeface="Arial" panose="020B0604020202020204" pitchFamily="34" charset="0"/>
              </a:rPr>
              <a:t>‘w </a:t>
            </a:r>
            <a:r>
              <a:rPr lang="en-US" sz="2000" b="1" i="1" dirty="0" smtClean="0">
                <a:solidFill>
                  <a:srgbClr val="FFC000"/>
                </a:solidFill>
                <a:cs typeface="Arial" panose="020B0604020202020204" pitchFamily="34" charset="0"/>
              </a:rPr>
              <a:t>represents </a:t>
            </a:r>
            <a:r>
              <a:rPr lang="en-US" sz="2000" b="1" i="1" dirty="0">
                <a:solidFill>
                  <a:srgbClr val="FFC000"/>
                </a:solidFill>
                <a:cs typeface="Arial" panose="020B0604020202020204" pitchFamily="34" charset="0"/>
              </a:rPr>
              <a:t>a worksheet object</a:t>
            </a:r>
          </a:p>
          <a:p>
            <a:pPr marL="800100" lvl="2" indent="0" algn="just">
              <a:buNone/>
            </a:pPr>
            <a:r>
              <a:rPr lang="en-US" sz="2000" i="1" dirty="0" smtClean="0">
                <a:cs typeface="Arial" panose="020B0604020202020204" pitchFamily="34" charset="0"/>
              </a:rPr>
              <a:t>   For </a:t>
            </a:r>
            <a:r>
              <a:rPr lang="en-US" sz="2000" i="1" dirty="0">
                <a:cs typeface="Arial" panose="020B0604020202020204" pitchFamily="34" charset="0"/>
              </a:rPr>
              <a:t>Each w In Worksheets</a:t>
            </a:r>
          </a:p>
          <a:p>
            <a:pPr marL="800100" lvl="2" indent="0" algn="just">
              <a:buNone/>
            </a:pPr>
            <a:r>
              <a:rPr lang="en-US" sz="2000" i="1" dirty="0" smtClean="0">
                <a:cs typeface="Arial" panose="020B0604020202020204" pitchFamily="34" charset="0"/>
              </a:rPr>
              <a:t>         </a:t>
            </a:r>
            <a:r>
              <a:rPr lang="en-US" sz="2000" i="1" dirty="0" err="1" smtClean="0">
                <a:cs typeface="Arial" panose="020B0604020202020204" pitchFamily="34" charset="0"/>
              </a:rPr>
              <a:t>MsgBox</a:t>
            </a:r>
            <a:r>
              <a:rPr lang="en-US" sz="2000" i="1" dirty="0" smtClean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w.Name</a:t>
            </a:r>
            <a:endParaRPr lang="en-US" sz="2000" i="1" dirty="0">
              <a:cs typeface="Arial" panose="020B0604020202020204" pitchFamily="34" charset="0"/>
            </a:endParaRPr>
          </a:p>
          <a:p>
            <a:pPr marL="800100" lvl="2" indent="0" algn="just">
              <a:buNone/>
            </a:pPr>
            <a:r>
              <a:rPr lang="en-US" sz="2000" i="1" dirty="0" smtClean="0">
                <a:cs typeface="Arial" panose="020B0604020202020204" pitchFamily="34" charset="0"/>
              </a:rPr>
              <a:t>   Next </a:t>
            </a:r>
            <a:r>
              <a:rPr lang="en-US" sz="2000" i="1" dirty="0">
                <a:cs typeface="Arial" panose="020B0604020202020204" pitchFamily="34" charset="0"/>
              </a:rPr>
              <a:t>w</a:t>
            </a:r>
          </a:p>
          <a:p>
            <a:pPr marL="800100" lvl="2" indent="0" algn="just">
              <a:buNone/>
            </a:pPr>
            <a:r>
              <a:rPr lang="en-US" sz="2000" i="1" dirty="0">
                <a:cs typeface="Arial" panose="020B0604020202020204" pitchFamily="34" charset="0"/>
              </a:rPr>
              <a:t>End </a:t>
            </a:r>
            <a:r>
              <a:rPr lang="en-US" sz="2000" i="1" dirty="0" smtClean="0">
                <a:cs typeface="Arial" panose="020B0604020202020204" pitchFamily="34" charset="0"/>
              </a:rPr>
              <a:t>Sub</a:t>
            </a:r>
          </a:p>
          <a:p>
            <a:pPr algn="just"/>
            <a:r>
              <a:rPr lang="en-GB" sz="2800" dirty="0" smtClean="0">
                <a:cs typeface="Arial" panose="020B0604020202020204" pitchFamily="34" charset="0"/>
              </a:rPr>
              <a:t>This code will be display the names of all defined Worksheets.</a:t>
            </a:r>
            <a:endParaRPr lang="en-GB" sz="28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Using the Object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>
                <a:cs typeface="Arial" panose="020B0604020202020204" pitchFamily="34" charset="0"/>
              </a:rPr>
              <a:t>The </a:t>
            </a:r>
            <a:r>
              <a:rPr lang="en-US" sz="2800" b="1" dirty="0">
                <a:cs typeface="Arial" panose="020B0604020202020204" pitchFamily="34" charset="0"/>
              </a:rPr>
              <a:t>Object Browser </a:t>
            </a:r>
            <a:r>
              <a:rPr lang="en-US" sz="2800" dirty="0">
                <a:cs typeface="Arial" panose="020B0604020202020204" pitchFamily="34" charset="0"/>
              </a:rPr>
              <a:t>is a useful tool for looking at the properties, methods, and constants </a:t>
            </a:r>
            <a:r>
              <a:rPr lang="en-US" sz="2800" dirty="0" smtClean="0">
                <a:cs typeface="Arial" panose="020B0604020202020204" pitchFamily="34" charset="0"/>
              </a:rPr>
              <a:t>of an </a:t>
            </a:r>
            <a:r>
              <a:rPr lang="en-US" sz="2800" dirty="0">
                <a:cs typeface="Arial" panose="020B0604020202020204" pitchFamily="34" charset="0"/>
              </a:rPr>
              <a:t>object—in this case, the Excel Application object.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To </a:t>
            </a:r>
            <a:r>
              <a:rPr lang="en-US" sz="2800" dirty="0">
                <a:cs typeface="Arial" panose="020B0604020202020204" pitchFamily="34" charset="0"/>
              </a:rPr>
              <a:t>access the Object Browser, </a:t>
            </a:r>
            <a:r>
              <a:rPr lang="en-US" sz="2800" dirty="0" smtClean="0">
                <a:cs typeface="Arial" panose="020B0604020202020204" pitchFamily="34" charset="0"/>
              </a:rPr>
              <a:t>select </a:t>
            </a:r>
            <a:r>
              <a:rPr lang="en-US" sz="2800" b="1" dirty="0" err="1" smtClean="0">
                <a:cs typeface="Arial" panose="020B0604020202020204" pitchFamily="34" charset="0"/>
              </a:rPr>
              <a:t>View</a:t>
            </a:r>
            <a:r>
              <a:rPr lang="en-US" sz="2800" b="1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 err="1" smtClean="0">
                <a:cs typeface="Arial" panose="020B0604020202020204" pitchFamily="34" charset="0"/>
              </a:rPr>
              <a:t>Object</a:t>
            </a:r>
            <a:r>
              <a:rPr lang="en-US" sz="2800" b="1" dirty="0" smtClean="0">
                <a:cs typeface="Arial" panose="020B0604020202020204" pitchFamily="34" charset="0"/>
              </a:rPr>
              <a:t> </a:t>
            </a:r>
            <a:r>
              <a:rPr lang="en-US" sz="2800" b="1" dirty="0">
                <a:cs typeface="Arial" panose="020B0604020202020204" pitchFamily="34" charset="0"/>
              </a:rPr>
              <a:t>Browser </a:t>
            </a:r>
            <a:r>
              <a:rPr lang="en-US" sz="2800" dirty="0">
                <a:cs typeface="Arial" panose="020B0604020202020204" pitchFamily="34" charset="0"/>
              </a:rPr>
              <a:t>from the VBE menu or </a:t>
            </a:r>
            <a:r>
              <a:rPr lang="en-US" sz="2800" b="1" dirty="0">
                <a:cs typeface="Arial" panose="020B0604020202020204" pitchFamily="34" charset="0"/>
              </a:rPr>
              <a:t>press F2</a:t>
            </a:r>
            <a:r>
              <a:rPr lang="en-US" sz="2800" dirty="0">
                <a:cs typeface="Arial" panose="020B0604020202020204" pitchFamily="34" charset="0"/>
              </a:rPr>
              <a:t>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Use </a:t>
            </a:r>
            <a:r>
              <a:rPr lang="en-US" sz="2800" dirty="0">
                <a:cs typeface="Arial" panose="020B0604020202020204" pitchFamily="34" charset="0"/>
              </a:rPr>
              <a:t>the pull-down that says &lt;</a:t>
            </a:r>
            <a:r>
              <a:rPr lang="en-US" sz="2800" dirty="0" smtClean="0">
                <a:cs typeface="Arial" panose="020B0604020202020204" pitchFamily="34" charset="0"/>
              </a:rPr>
              <a:t>All Libraries</a:t>
            </a:r>
            <a:r>
              <a:rPr lang="en-US" sz="2800" dirty="0">
                <a:cs typeface="Arial" panose="020B0604020202020204" pitchFamily="34" charset="0"/>
              </a:rPr>
              <a:t>&gt; to find the Object Library, and click it.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This </a:t>
            </a:r>
            <a:r>
              <a:rPr lang="en-US" sz="2800" dirty="0">
                <a:cs typeface="Arial" panose="020B0604020202020204" pitchFamily="34" charset="0"/>
              </a:rPr>
              <a:t>will show all the classes of the </a:t>
            </a:r>
            <a:r>
              <a:rPr lang="en-US" sz="2800" dirty="0" smtClean="0">
                <a:cs typeface="Arial" panose="020B0604020202020204" pitchFamily="34" charset="0"/>
              </a:rPr>
              <a:t>Excel object </a:t>
            </a:r>
            <a:r>
              <a:rPr lang="en-US" sz="2800" dirty="0">
                <a:cs typeface="Arial" panose="020B0604020202020204" pitchFamily="34" charset="0"/>
              </a:rPr>
              <a:t>and the properties and methods.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It </a:t>
            </a:r>
            <a:r>
              <a:rPr lang="en-US" sz="2800" dirty="0">
                <a:cs typeface="Arial" panose="020B0604020202020204" pitchFamily="34" charset="0"/>
              </a:rPr>
              <a:t>will also show the relationships and hierarchy of </a:t>
            </a:r>
            <a:r>
              <a:rPr lang="en-US" sz="2800" dirty="0" smtClean="0">
                <a:cs typeface="Arial" panose="020B0604020202020204" pitchFamily="34" charset="0"/>
              </a:rPr>
              <a:t>the objects </a:t>
            </a:r>
            <a:r>
              <a:rPr lang="en-US" sz="2800" dirty="0">
                <a:cs typeface="Arial" panose="020B0604020202020204" pitchFamily="34" charset="0"/>
              </a:rPr>
              <a:t>themselves.</a:t>
            </a:r>
            <a:endParaRPr lang="en-GB" sz="28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Excel Object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Excel is a three-tier application: </a:t>
            </a:r>
            <a:endParaRPr lang="tr-TR" sz="2400" dirty="0" smtClean="0"/>
          </a:p>
          <a:p>
            <a:pPr lvl="1" algn="just"/>
            <a:r>
              <a:rPr lang="en-US" sz="2200" dirty="0" smtClean="0"/>
              <a:t>the </a:t>
            </a:r>
            <a:r>
              <a:rPr lang="en-US" sz="2200" dirty="0"/>
              <a:t>client </a:t>
            </a:r>
            <a:r>
              <a:rPr lang="en-US" sz="2200" dirty="0" smtClean="0"/>
              <a:t>services</a:t>
            </a:r>
            <a:r>
              <a:rPr lang="tr-TR" sz="2200" dirty="0" smtClean="0"/>
              <a:t> </a:t>
            </a:r>
            <a:r>
              <a:rPr lang="en-US" sz="2200" dirty="0" smtClean="0"/>
              <a:t>tier</a:t>
            </a:r>
            <a:r>
              <a:rPr lang="en-US" sz="2200" dirty="0"/>
              <a:t>, </a:t>
            </a:r>
            <a:endParaRPr lang="tr-TR" sz="2200" dirty="0" smtClean="0"/>
          </a:p>
          <a:p>
            <a:pPr lvl="1" algn="just"/>
            <a:r>
              <a:rPr lang="en-US" sz="2200" dirty="0" smtClean="0"/>
              <a:t>the </a:t>
            </a:r>
            <a:r>
              <a:rPr lang="en-US" sz="2200" dirty="0"/>
              <a:t>object model, and </a:t>
            </a:r>
            <a:endParaRPr lang="tr-TR" sz="2200" dirty="0" smtClean="0"/>
          </a:p>
          <a:p>
            <a:pPr lvl="1" algn="just"/>
            <a:r>
              <a:rPr lang="en-US" sz="2200" dirty="0" smtClean="0"/>
              <a:t>the </a:t>
            </a:r>
            <a:r>
              <a:rPr lang="en-US" sz="2200" dirty="0"/>
              <a:t>data services layer. </a:t>
            </a:r>
            <a:endParaRPr lang="tr-TR" sz="22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usual spreadsheet interface that </a:t>
            </a:r>
            <a:r>
              <a:rPr lang="en-US" sz="2400" dirty="0" smtClean="0"/>
              <a:t>you</a:t>
            </a:r>
            <a:r>
              <a:rPr lang="tr-TR" sz="2400" dirty="0" smtClean="0"/>
              <a:t> </a:t>
            </a:r>
            <a:r>
              <a:rPr lang="en-US" sz="2400" dirty="0" smtClean="0"/>
              <a:t>view </a:t>
            </a:r>
            <a:r>
              <a:rPr lang="en-US" sz="2400" dirty="0"/>
              <a:t>is the client services tier and is the layer that normally communicates with the </a:t>
            </a:r>
            <a:r>
              <a:rPr lang="en-US" sz="2400" dirty="0" smtClean="0"/>
              <a:t>user.</a:t>
            </a:r>
            <a:endParaRPr lang="tr-TR" sz="2400" dirty="0" smtClean="0"/>
          </a:p>
          <a:p>
            <a:pPr algn="just"/>
            <a:r>
              <a:rPr lang="en-US" sz="2400" dirty="0"/>
              <a:t>Each time you do something on </a:t>
            </a:r>
            <a:r>
              <a:rPr lang="en-US" sz="2400" dirty="0" smtClean="0"/>
              <a:t>your</a:t>
            </a:r>
            <a:r>
              <a:rPr lang="tr-TR" sz="2400" dirty="0" smtClean="0"/>
              <a:t> </a:t>
            </a:r>
            <a:r>
              <a:rPr lang="en-US" sz="2400" dirty="0" smtClean="0"/>
              <a:t>spreadsheet</a:t>
            </a:r>
            <a:r>
              <a:rPr lang="en-US" sz="2400" dirty="0"/>
              <a:t>, you are issuing commands through the Excel object model. 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605" y="187674"/>
            <a:ext cx="9404723" cy="1400530"/>
          </a:xfrm>
        </p:spPr>
        <p:txBody>
          <a:bodyPr/>
          <a:lstStyle/>
          <a:p>
            <a:r>
              <a:rPr lang="tr-TR" dirty="0"/>
              <a:t>Using the Object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05" y="1152983"/>
            <a:ext cx="7132916" cy="567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/>
              <a:t>Communicating with the Spreadsheet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cs typeface="Arial" panose="020B0604020202020204" pitchFamily="34" charset="0"/>
              </a:rPr>
              <a:t>One of the main uses of VBA in Excel is to communicate with spreadsheets and </a:t>
            </a:r>
            <a:r>
              <a:rPr lang="en-US" sz="2800" dirty="0" smtClean="0">
                <a:cs typeface="Arial" panose="020B0604020202020204" pitchFamily="34" charset="0"/>
              </a:rPr>
              <a:t>to manipulate </a:t>
            </a:r>
            <a:r>
              <a:rPr lang="en-US" sz="2800" dirty="0">
                <a:cs typeface="Arial" panose="020B0604020202020204" pitchFamily="34" charset="0"/>
              </a:rPr>
              <a:t>values within cells.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To </a:t>
            </a:r>
            <a:r>
              <a:rPr lang="en-US" sz="2800" dirty="0">
                <a:cs typeface="Arial" panose="020B0604020202020204" pitchFamily="34" charset="0"/>
              </a:rPr>
              <a:t>do this you must use the </a:t>
            </a:r>
            <a:r>
              <a:rPr lang="en-US" sz="3000" b="1" dirty="0">
                <a:solidFill>
                  <a:srgbClr val="FFC000"/>
                </a:solidFill>
                <a:cs typeface="Arial" panose="020B0604020202020204" pitchFamily="34" charset="0"/>
              </a:rPr>
              <a:t>Range object</a:t>
            </a:r>
            <a:r>
              <a:rPr lang="en-US" sz="2800" dirty="0">
                <a:cs typeface="Arial" panose="020B0604020202020204" pitchFamily="34" charset="0"/>
              </a:rPr>
              <a:t>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The </a:t>
            </a:r>
            <a:r>
              <a:rPr lang="en-US" sz="2800" dirty="0">
                <a:cs typeface="Arial" panose="020B0604020202020204" pitchFamily="34" charset="0"/>
              </a:rPr>
              <a:t>Range </a:t>
            </a:r>
            <a:r>
              <a:rPr lang="en-US" sz="2800" dirty="0" smtClean="0">
                <a:cs typeface="Arial" panose="020B0604020202020204" pitchFamily="34" charset="0"/>
              </a:rPr>
              <a:t>object is </a:t>
            </a:r>
            <a:r>
              <a:rPr lang="en-US" sz="2800" dirty="0">
                <a:cs typeface="Arial" panose="020B0604020202020204" pitchFamily="34" charset="0"/>
              </a:rPr>
              <a:t>something of a hybrid between a </a:t>
            </a:r>
            <a:r>
              <a:rPr lang="en-US" sz="2800" b="1" dirty="0">
                <a:cs typeface="Arial" panose="020B0604020202020204" pitchFamily="34" charset="0"/>
              </a:rPr>
              <a:t>singular object </a:t>
            </a:r>
            <a:r>
              <a:rPr lang="en-US" sz="2800" dirty="0">
                <a:cs typeface="Arial" panose="020B0604020202020204" pitchFamily="34" charset="0"/>
              </a:rPr>
              <a:t>and a </a:t>
            </a:r>
            <a:r>
              <a:rPr lang="en-US" sz="2800" b="1" dirty="0">
                <a:cs typeface="Arial" panose="020B0604020202020204" pitchFamily="34" charset="0"/>
              </a:rPr>
              <a:t>collection</a:t>
            </a:r>
            <a:r>
              <a:rPr lang="en-US" sz="2800" dirty="0">
                <a:cs typeface="Arial" panose="020B0604020202020204" pitchFamily="34" charset="0"/>
              </a:rPr>
              <a:t> in that it can be used </a:t>
            </a:r>
            <a:r>
              <a:rPr lang="en-US" sz="2800" dirty="0" smtClean="0">
                <a:cs typeface="Arial" panose="020B0604020202020204" pitchFamily="34" charset="0"/>
              </a:rPr>
              <a:t>to reference </a:t>
            </a:r>
            <a:r>
              <a:rPr lang="en-US" sz="2800" dirty="0">
                <a:cs typeface="Arial" panose="020B0604020202020204" pitchFamily="34" charset="0"/>
              </a:rPr>
              <a:t>one cell or a collection of cells.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For </a:t>
            </a:r>
            <a:r>
              <a:rPr lang="en-US" sz="2800" dirty="0">
                <a:cs typeface="Arial" panose="020B0604020202020204" pitchFamily="34" charset="0"/>
              </a:rPr>
              <a:t>example, to reference a single cell, your </a:t>
            </a:r>
            <a:r>
              <a:rPr lang="en-US" sz="2800" dirty="0" smtClean="0">
                <a:cs typeface="Arial" panose="020B0604020202020204" pitchFamily="34" charset="0"/>
              </a:rPr>
              <a:t>code would </a:t>
            </a:r>
            <a:r>
              <a:rPr lang="en-US" sz="2800" dirty="0">
                <a:cs typeface="Arial" panose="020B0604020202020204" pitchFamily="34" charset="0"/>
              </a:rPr>
              <a:t>look something like this. </a:t>
            </a:r>
            <a:endParaRPr lang="en-US" sz="28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/>
              <a:t>Communicating with the Spreadsheet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smtClean="0">
                <a:cs typeface="Arial" panose="020B0604020202020204" pitchFamily="34" charset="0"/>
              </a:rPr>
              <a:t>This </a:t>
            </a:r>
            <a:r>
              <a:rPr lang="en-US" sz="2800" dirty="0">
                <a:cs typeface="Arial" panose="020B0604020202020204" pitchFamily="34" charset="0"/>
              </a:rPr>
              <a:t>example assumes that you have a loaded </a:t>
            </a:r>
            <a:r>
              <a:rPr lang="en-US" sz="2800" dirty="0" smtClean="0">
                <a:cs typeface="Arial" panose="020B0604020202020204" pitchFamily="34" charset="0"/>
              </a:rPr>
              <a:t>workbook called </a:t>
            </a:r>
            <a:r>
              <a:rPr lang="en-US" sz="2800" dirty="0">
                <a:cs typeface="Arial" panose="020B0604020202020204" pitchFamily="34" charset="0"/>
              </a:rPr>
              <a:t>book1 and it has a worksheet in it called sheet1</a:t>
            </a:r>
            <a:r>
              <a:rPr lang="en-US" sz="2800" dirty="0" smtClean="0">
                <a:cs typeface="Arial" panose="020B0604020202020204" pitchFamily="34" charset="0"/>
              </a:rPr>
              <a:t>.</a:t>
            </a:r>
          </a:p>
          <a:p>
            <a:pPr marL="800100" lvl="2" indent="0" algn="just">
              <a:buNone/>
            </a:pP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Workbooks("book1").Worksheets("sheet1").Range("a1").Value = 10</a:t>
            </a: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This </a:t>
            </a:r>
            <a:r>
              <a:rPr lang="en-US" sz="2800" dirty="0">
                <a:cs typeface="Arial" panose="020B0604020202020204" pitchFamily="34" charset="0"/>
              </a:rPr>
              <a:t>code </a:t>
            </a:r>
            <a:r>
              <a:rPr lang="en-US" sz="2800" dirty="0" smtClean="0">
                <a:cs typeface="Arial" panose="020B0604020202020204" pitchFamily="34" charset="0"/>
              </a:rPr>
              <a:t>sets the value 10 into the cell “A1” of the “Sheet1” of the workbook “book1”.</a:t>
            </a: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You </a:t>
            </a:r>
            <a:r>
              <a:rPr lang="en-US" sz="2800" dirty="0">
                <a:cs typeface="Arial" panose="020B0604020202020204" pitchFamily="34" charset="0"/>
              </a:rPr>
              <a:t>can also reference a range (or collection) of cells:</a:t>
            </a:r>
          </a:p>
          <a:p>
            <a:pPr marL="800100" lvl="2" indent="0" algn="just">
              <a:buNone/>
            </a:pP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Workbooks("book1").Worksheets("sheet1").Range("a1.a10").Value = 5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This fills the cells from A1 to A10 with the value 5.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Notice </a:t>
            </a:r>
            <a:r>
              <a:rPr lang="en-US" sz="2800" dirty="0">
                <a:cs typeface="Arial" panose="020B0604020202020204" pitchFamily="34" charset="0"/>
              </a:rPr>
              <a:t>that the dot is used between </a:t>
            </a:r>
            <a:r>
              <a:rPr lang="en-US" sz="2800" dirty="0" smtClean="0">
                <a:cs typeface="Arial" panose="020B0604020202020204" pitchFamily="34" charset="0"/>
              </a:rPr>
              <a:t>a1 and </a:t>
            </a:r>
            <a:r>
              <a:rPr lang="en-US" sz="2800" dirty="0">
                <a:cs typeface="Arial" panose="020B0604020202020204" pitchFamily="34" charset="0"/>
              </a:rPr>
              <a:t>a10 to separate the cell references.</a:t>
            </a:r>
            <a:endParaRPr lang="en-GB" sz="28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/>
              <a:t>Communicating with the Spreadsheet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>
                <a:cs typeface="Arial" panose="020B0604020202020204" pitchFamily="34" charset="0"/>
              </a:rPr>
              <a:t>You can also use a colon (:), a comma (,), or a double dot (..).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You </a:t>
            </a:r>
            <a:r>
              <a:rPr lang="en-US" sz="2800" dirty="0">
                <a:cs typeface="Arial" panose="020B0604020202020204" pitchFamily="34" charset="0"/>
              </a:rPr>
              <a:t>can also go </a:t>
            </a:r>
            <a:r>
              <a:rPr lang="en-US" sz="2800" dirty="0" smtClean="0">
                <a:cs typeface="Arial" panose="020B0604020202020204" pitchFamily="34" charset="0"/>
              </a:rPr>
              <a:t>the full </a:t>
            </a:r>
            <a:r>
              <a:rPr lang="en-US" sz="2800" dirty="0">
                <a:cs typeface="Arial" panose="020B0604020202020204" pitchFamily="34" charset="0"/>
              </a:rPr>
              <a:t>way and give individual cell references for start and finish:</a:t>
            </a:r>
          </a:p>
          <a:p>
            <a:pPr marL="1257300" lvl="3" indent="0" algn="just">
              <a:buNone/>
            </a:pPr>
            <a:r>
              <a:rPr lang="en-US" sz="22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Workbooks("book1").Worksheets("sheet1").Range("a1","a10").Value = 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5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Conversely, you can also read the value of A1 back into your code.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You </a:t>
            </a:r>
            <a:r>
              <a:rPr lang="en-US" sz="2800" dirty="0">
                <a:cs typeface="Arial" panose="020B0604020202020204" pitchFamily="34" charset="0"/>
              </a:rPr>
              <a:t>may be writing </a:t>
            </a:r>
            <a:r>
              <a:rPr lang="en-US" sz="2800" dirty="0" smtClean="0">
                <a:cs typeface="Arial" panose="020B0604020202020204" pitchFamily="34" charset="0"/>
              </a:rPr>
              <a:t>an application </a:t>
            </a:r>
            <a:r>
              <a:rPr lang="en-US" sz="2800" dirty="0">
                <a:cs typeface="Arial" panose="020B0604020202020204" pitchFamily="34" charset="0"/>
              </a:rPr>
              <a:t>that takes values out of a worksheet, processes them in some way, and then </a:t>
            </a:r>
            <a:r>
              <a:rPr lang="en-US" sz="2800" dirty="0" smtClean="0">
                <a:cs typeface="Arial" panose="020B0604020202020204" pitchFamily="34" charset="0"/>
              </a:rPr>
              <a:t>puts them </a:t>
            </a:r>
            <a:r>
              <a:rPr lang="en-US" sz="2800" dirty="0">
                <a:cs typeface="Arial" panose="020B0604020202020204" pitchFamily="34" charset="0"/>
              </a:rPr>
              <a:t>back onto the same worksheet, or even into another workbook.</a:t>
            </a:r>
          </a:p>
          <a:p>
            <a:pPr marL="1257300" lvl="3" indent="0" algn="just">
              <a:buNone/>
            </a:pPr>
            <a:r>
              <a:rPr lang="en-US" sz="2200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MsgBox</a:t>
            </a:r>
            <a:r>
              <a:rPr lang="en-US" sz="22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Workbooks("book1").Worksheets("sheet1").Range("a1").Value</a:t>
            </a:r>
            <a:endParaRPr lang="en-GB" sz="2200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/>
              <a:t>Communicating with the Spreadsheet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cs typeface="Arial" panose="020B0604020202020204" pitchFamily="34" charset="0"/>
              </a:rPr>
              <a:t>However, if you try reading the value of a range of cells, you </a:t>
            </a:r>
            <a:r>
              <a:rPr lang="en-US" sz="2800" dirty="0" smtClean="0">
                <a:cs typeface="Arial" panose="020B0604020202020204" pitchFamily="34" charset="0"/>
              </a:rPr>
              <a:t>will get </a:t>
            </a:r>
            <a:r>
              <a:rPr lang="en-US" sz="2800" dirty="0">
                <a:cs typeface="Arial" panose="020B0604020202020204" pitchFamily="34" charset="0"/>
              </a:rPr>
              <a:t>a </a:t>
            </a:r>
            <a:r>
              <a:rPr lang="en-US" sz="2800" b="1" dirty="0">
                <a:cs typeface="Arial" panose="020B0604020202020204" pitchFamily="34" charset="0"/>
              </a:rPr>
              <a:t>Type Mismatch error</a:t>
            </a:r>
            <a:r>
              <a:rPr lang="en-US" sz="2800" dirty="0" smtClean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The </a:t>
            </a:r>
            <a:r>
              <a:rPr lang="en-US" sz="2800" b="1" dirty="0">
                <a:cs typeface="Arial" panose="020B0604020202020204" pitchFamily="34" charset="0"/>
              </a:rPr>
              <a:t>Application object </a:t>
            </a:r>
            <a:r>
              <a:rPr lang="en-US" sz="2800" dirty="0">
                <a:cs typeface="Arial" panose="020B0604020202020204" pitchFamily="34" charset="0"/>
              </a:rPr>
              <a:t>is the root</a:t>
            </a:r>
            <a:r>
              <a:rPr lang="en-US" sz="2800" dirty="0" smtClean="0">
                <a:cs typeface="Arial" panose="020B0604020202020204" pitchFamily="34" charset="0"/>
              </a:rPr>
              <a:t>, the </a:t>
            </a:r>
            <a:r>
              <a:rPr lang="en-US" sz="2800" b="1" dirty="0" smtClean="0">
                <a:cs typeface="Arial" panose="020B0604020202020204" pitchFamily="34" charset="0"/>
              </a:rPr>
              <a:t>Workbook</a:t>
            </a:r>
            <a:r>
              <a:rPr lang="en-US" sz="2800" dirty="0" smtClean="0">
                <a:cs typeface="Arial" panose="020B0604020202020204" pitchFamily="34" charset="0"/>
              </a:rPr>
              <a:t> and </a:t>
            </a:r>
            <a:r>
              <a:rPr lang="en-US" sz="2800" b="1" dirty="0" smtClean="0">
                <a:cs typeface="Arial" panose="020B0604020202020204" pitchFamily="34" charset="0"/>
              </a:rPr>
              <a:t>Worksheet </a:t>
            </a:r>
            <a:r>
              <a:rPr lang="en-US" sz="2800" b="1" dirty="0">
                <a:cs typeface="Arial" panose="020B0604020202020204" pitchFamily="34" charset="0"/>
              </a:rPr>
              <a:t>objects </a:t>
            </a:r>
            <a:r>
              <a:rPr lang="en-US" sz="2800" dirty="0">
                <a:cs typeface="Arial" panose="020B0604020202020204" pitchFamily="34" charset="0"/>
              </a:rPr>
              <a:t>are the branches, and the </a:t>
            </a:r>
            <a:r>
              <a:rPr lang="en-US" sz="2800" b="1" dirty="0">
                <a:cs typeface="Arial" panose="020B0604020202020204" pitchFamily="34" charset="0"/>
              </a:rPr>
              <a:t>Range object </a:t>
            </a:r>
            <a:r>
              <a:rPr lang="en-US" sz="2800" dirty="0">
                <a:cs typeface="Arial" panose="020B0604020202020204" pitchFamily="34" charset="0"/>
              </a:rPr>
              <a:t>is the leaves.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This can become somewhat laborious if you’re working with many lines of code and </a:t>
            </a:r>
            <a:r>
              <a:rPr lang="en-US" sz="2800" dirty="0" smtClean="0">
                <a:cs typeface="Arial" panose="020B0604020202020204" pitchFamily="34" charset="0"/>
              </a:rPr>
              <a:t>you have </a:t>
            </a:r>
            <a:r>
              <a:rPr lang="en-US" sz="2800" dirty="0">
                <a:cs typeface="Arial" panose="020B0604020202020204" pitchFamily="34" charset="0"/>
              </a:rPr>
              <a:t>to keep writing out this enormous reference to identify a particular cell. </a:t>
            </a:r>
            <a:endParaRPr lang="en-US" sz="28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/>
              <a:t>Communicating with the Spreadsheet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cs typeface="Arial" panose="020B0604020202020204" pitchFamily="34" charset="0"/>
              </a:rPr>
              <a:t>As </a:t>
            </a:r>
            <a:r>
              <a:rPr lang="en-US" sz="3200" dirty="0">
                <a:cs typeface="Arial" panose="020B0604020202020204" pitchFamily="34" charset="0"/>
              </a:rPr>
              <a:t>a shortcut</a:t>
            </a:r>
            <a:r>
              <a:rPr lang="en-US" sz="3200" dirty="0" smtClean="0">
                <a:cs typeface="Arial" panose="020B0604020202020204" pitchFamily="34" charset="0"/>
              </a:rPr>
              <a:t>, you </a:t>
            </a:r>
            <a:r>
              <a:rPr lang="en-US" sz="3200" dirty="0">
                <a:cs typeface="Arial" panose="020B0604020202020204" pitchFamily="34" charset="0"/>
              </a:rPr>
              <a:t>can refer to the worksheet name, for example:</a:t>
            </a:r>
          </a:p>
          <a:p>
            <a:pPr marL="800100" lvl="2" indent="0" algn="just">
              <a:buNone/>
            </a:pP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MsgBox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Worksheets("sheet1").Range("a1").Value</a:t>
            </a:r>
          </a:p>
          <a:p>
            <a:pPr algn="just"/>
            <a:r>
              <a:rPr lang="en-US" sz="3200" dirty="0">
                <a:cs typeface="Arial" panose="020B0604020202020204" pitchFamily="34" charset="0"/>
              </a:rPr>
              <a:t>This will work, but suppose you have more than one workbook loaded and they both have </a:t>
            </a:r>
            <a:r>
              <a:rPr lang="en-US" sz="3200" dirty="0" smtClean="0">
                <a:cs typeface="Arial" panose="020B0604020202020204" pitchFamily="34" charset="0"/>
              </a:rPr>
              <a:t>a sheet1 </a:t>
            </a:r>
            <a:r>
              <a:rPr lang="en-US" sz="3200" dirty="0">
                <a:cs typeface="Arial" panose="020B0604020202020204" pitchFamily="34" charset="0"/>
              </a:rPr>
              <a:t>in the </a:t>
            </a:r>
            <a:r>
              <a:rPr lang="en-US" sz="3200" dirty="0" smtClean="0">
                <a:cs typeface="Arial" panose="020B0604020202020204" pitchFamily="34" charset="0"/>
              </a:rPr>
              <a:t>workbook.</a:t>
            </a:r>
          </a:p>
          <a:p>
            <a:pPr algn="just"/>
            <a:r>
              <a:rPr lang="en-US" sz="3200" dirty="0" smtClean="0">
                <a:cs typeface="Arial" panose="020B0604020202020204" pitchFamily="34" charset="0"/>
              </a:rPr>
              <a:t>Excel </a:t>
            </a:r>
            <a:r>
              <a:rPr lang="en-US" sz="3200" dirty="0">
                <a:cs typeface="Arial" panose="020B0604020202020204" pitchFamily="34" charset="0"/>
              </a:rPr>
              <a:t>will choose the sheet in the active workbook.</a:t>
            </a:r>
            <a:endParaRPr lang="en-GB" sz="3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Creating a Workbook Object in Memory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cs typeface="Arial" panose="020B0604020202020204" pitchFamily="34" charset="0"/>
              </a:rPr>
              <a:t>When you create </a:t>
            </a:r>
            <a:r>
              <a:rPr lang="en-US" sz="2800" dirty="0" smtClean="0">
                <a:cs typeface="Arial" panose="020B0604020202020204" pitchFamily="34" charset="0"/>
              </a:rPr>
              <a:t>a Workbook </a:t>
            </a:r>
            <a:r>
              <a:rPr lang="en-US" sz="2800" dirty="0">
                <a:cs typeface="Arial" panose="020B0604020202020204" pitchFamily="34" charset="0"/>
              </a:rPr>
              <a:t>object in memory, you define a </a:t>
            </a:r>
            <a:r>
              <a:rPr lang="en-US" sz="2800" b="1" dirty="0">
                <a:cs typeface="Arial" panose="020B0604020202020204" pitchFamily="34" charset="0"/>
              </a:rPr>
              <a:t>variable</a:t>
            </a:r>
            <a:r>
              <a:rPr lang="en-US" sz="2800" dirty="0">
                <a:cs typeface="Arial" panose="020B0604020202020204" pitchFamily="34" charset="0"/>
              </a:rPr>
              <a:t> to represent </a:t>
            </a:r>
            <a:r>
              <a:rPr lang="en-US" sz="2800" dirty="0" smtClean="0">
                <a:cs typeface="Arial" panose="020B0604020202020204" pitchFamily="34" charset="0"/>
              </a:rPr>
              <a:t>that workbook </a:t>
            </a:r>
            <a:r>
              <a:rPr lang="en-US" sz="2800" dirty="0">
                <a:cs typeface="Arial" panose="020B0604020202020204" pitchFamily="34" charset="0"/>
              </a:rPr>
              <a:t>by dimensioning a variable with the </a:t>
            </a:r>
            <a:r>
              <a:rPr lang="en-US" sz="2800" b="1" dirty="0">
                <a:cs typeface="Arial" panose="020B0604020202020204" pitchFamily="34" charset="0"/>
              </a:rPr>
              <a:t>Dim</a:t>
            </a:r>
            <a:r>
              <a:rPr lang="en-US" sz="2800" dirty="0">
                <a:cs typeface="Arial" panose="020B0604020202020204" pitchFamily="34" charset="0"/>
              </a:rPr>
              <a:t> statement.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You </a:t>
            </a:r>
            <a:r>
              <a:rPr lang="en-US" sz="2800" dirty="0">
                <a:cs typeface="Arial" panose="020B0604020202020204" pitchFamily="34" charset="0"/>
              </a:rPr>
              <a:t>can call your </a:t>
            </a:r>
            <a:r>
              <a:rPr lang="en-US" sz="2800" dirty="0" smtClean="0">
                <a:cs typeface="Arial" panose="020B0604020202020204" pitchFamily="34" charset="0"/>
              </a:rPr>
              <a:t>variable anything </a:t>
            </a:r>
            <a:r>
              <a:rPr lang="en-US" sz="2800" dirty="0">
                <a:cs typeface="Arial" panose="020B0604020202020204" pitchFamily="34" charset="0"/>
              </a:rPr>
              <a:t>you want as long as it has not already been used in your code and is not a </a:t>
            </a:r>
            <a:r>
              <a:rPr lang="en-US" sz="2800" dirty="0" smtClean="0">
                <a:cs typeface="Arial" panose="020B0604020202020204" pitchFamily="34" charset="0"/>
              </a:rPr>
              <a:t>reserved word.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The advantage of creating a Workbook object is that it can be set to represent a </a:t>
            </a:r>
            <a:r>
              <a:rPr lang="en-US" sz="2800" dirty="0" smtClean="0">
                <a:cs typeface="Arial" panose="020B0604020202020204" pitchFamily="34" charset="0"/>
              </a:rPr>
              <a:t>particular workbook </a:t>
            </a:r>
            <a:r>
              <a:rPr lang="en-US" sz="2800" dirty="0">
                <a:cs typeface="Arial" panose="020B0604020202020204" pitchFamily="34" charset="0"/>
              </a:rPr>
              <a:t>with a </a:t>
            </a:r>
            <a:r>
              <a:rPr lang="en-US" sz="2800" b="1" dirty="0">
                <a:cs typeface="Arial" panose="020B0604020202020204" pitchFamily="34" charset="0"/>
              </a:rPr>
              <a:t>Set statement</a:t>
            </a:r>
            <a:r>
              <a:rPr lang="en-US" sz="2800" dirty="0">
                <a:cs typeface="Arial" panose="020B0604020202020204" pitchFamily="34" charset="0"/>
              </a:rPr>
              <a:t>. </a:t>
            </a:r>
            <a:endParaRPr lang="en-US" sz="28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Creating a Workbook Object in Memory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cs typeface="Arial" panose="020B0604020202020204" pitchFamily="34" charset="0"/>
              </a:rPr>
              <a:t>With </a:t>
            </a:r>
            <a:r>
              <a:rPr lang="en-US" sz="2800" b="1" dirty="0" smtClean="0">
                <a:cs typeface="Arial" panose="020B0604020202020204" pitchFamily="34" charset="0"/>
              </a:rPr>
              <a:t>Set Statement</a:t>
            </a:r>
            <a:r>
              <a:rPr lang="en-US" sz="2800" dirty="0" smtClean="0">
                <a:cs typeface="Arial" panose="020B0604020202020204" pitchFamily="34" charset="0"/>
              </a:rPr>
              <a:t>, </a:t>
            </a:r>
            <a:r>
              <a:rPr lang="en-US" sz="2800" dirty="0">
                <a:cs typeface="Arial" panose="020B0604020202020204" pitchFamily="34" charset="0"/>
              </a:rPr>
              <a:t>you can use that variable to reference </a:t>
            </a:r>
            <a:r>
              <a:rPr lang="en-US" sz="2800" dirty="0" smtClean="0">
                <a:cs typeface="Arial" panose="020B0604020202020204" pitchFamily="34" charset="0"/>
              </a:rPr>
              <a:t>that workbook</a:t>
            </a:r>
            <a:r>
              <a:rPr lang="en-US" sz="2800" dirty="0">
                <a:cs typeface="Arial" panose="020B0604020202020204" pitchFamily="34" charset="0"/>
              </a:rPr>
              <a:t>, and the </a:t>
            </a:r>
            <a:r>
              <a:rPr lang="en-US" sz="2800" b="1" dirty="0">
                <a:cs typeface="Arial" panose="020B0604020202020204" pitchFamily="34" charset="0"/>
              </a:rPr>
              <a:t>automatic list boxes </a:t>
            </a:r>
            <a:r>
              <a:rPr lang="en-US" sz="2800" dirty="0">
                <a:cs typeface="Arial" panose="020B0604020202020204" pitchFamily="34" charset="0"/>
              </a:rPr>
              <a:t>showing the underlying properties, methods, </a:t>
            </a:r>
            <a:r>
              <a:rPr lang="en-US" sz="2800" dirty="0" smtClean="0">
                <a:cs typeface="Arial" panose="020B0604020202020204" pitchFamily="34" charset="0"/>
              </a:rPr>
              <a:t>and collections </a:t>
            </a:r>
            <a:r>
              <a:rPr lang="en-US" sz="2800" dirty="0">
                <a:cs typeface="Arial" panose="020B0604020202020204" pitchFamily="34" charset="0"/>
              </a:rPr>
              <a:t>will still work with it.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You </a:t>
            </a:r>
            <a:r>
              <a:rPr lang="en-US" sz="2800" dirty="0">
                <a:cs typeface="Arial" panose="020B0604020202020204" pitchFamily="34" charset="0"/>
              </a:rPr>
              <a:t>can work without the Set statement, but it </a:t>
            </a:r>
            <a:r>
              <a:rPr lang="en-US" sz="2800" dirty="0" smtClean="0">
                <a:cs typeface="Arial" panose="020B0604020202020204" pitchFamily="34" charset="0"/>
              </a:rPr>
              <a:t>means working </a:t>
            </a:r>
            <a:r>
              <a:rPr lang="en-US" sz="2800" dirty="0">
                <a:cs typeface="Arial" panose="020B0604020202020204" pitchFamily="34" charset="0"/>
              </a:rPr>
              <a:t>without the automatic list boxes and providing a full hierarchy in every line of code</a:t>
            </a:r>
            <a:r>
              <a:rPr lang="en-US" sz="2800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Creating a Workbook Object in Memory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cs typeface="Arial" panose="020B0604020202020204" pitchFamily="34" charset="0"/>
              </a:rPr>
              <a:t>This </a:t>
            </a:r>
            <a:r>
              <a:rPr lang="en-US" sz="2800" dirty="0">
                <a:cs typeface="Arial" panose="020B0604020202020204" pitchFamily="34" charset="0"/>
              </a:rPr>
              <a:t>example assumes that you have a loaded workbook called book1 and it has a </a:t>
            </a:r>
            <a:r>
              <a:rPr lang="en-US" sz="2800" dirty="0" smtClean="0">
                <a:cs typeface="Arial" panose="020B0604020202020204" pitchFamily="34" charset="0"/>
              </a:rPr>
              <a:t>worksheet in </a:t>
            </a:r>
            <a:r>
              <a:rPr lang="en-US" sz="2800" dirty="0">
                <a:cs typeface="Arial" panose="020B0604020202020204" pitchFamily="34" charset="0"/>
              </a:rPr>
              <a:t>it called sheet1.</a:t>
            </a:r>
          </a:p>
          <a:p>
            <a:pPr marL="800100" lvl="2" indent="0" algn="just">
              <a:buNone/>
            </a:pP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Dim w As Workbook, s As Worksheet</a:t>
            </a:r>
          </a:p>
          <a:p>
            <a:pPr marL="800100" lvl="2" indent="0" algn="just">
              <a:buNone/>
            </a:pP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Set w = Workbooks("book1")</a:t>
            </a:r>
          </a:p>
          <a:p>
            <a:pPr marL="800100" lvl="2" indent="0" algn="just">
              <a:buNone/>
            </a:pP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Set s = </a:t>
            </a: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w.Worksheets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("sheet1")</a:t>
            </a:r>
          </a:p>
          <a:p>
            <a:pPr marL="800100" lvl="2" indent="0" algn="just">
              <a:buNone/>
            </a:pP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MsgBox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s.Range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("a1").</a:t>
            </a:r>
            <a:r>
              <a:rPr lang="en-US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Value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The Dim statement creates two variables: </a:t>
            </a:r>
            <a:r>
              <a:rPr lang="en-US" sz="2800" b="1" dirty="0">
                <a:cs typeface="Arial" panose="020B0604020202020204" pitchFamily="34" charset="0"/>
              </a:rPr>
              <a:t>w as a workbook </a:t>
            </a:r>
            <a:r>
              <a:rPr lang="en-US" sz="2800" dirty="0">
                <a:cs typeface="Arial" panose="020B0604020202020204" pitchFamily="34" charset="0"/>
              </a:rPr>
              <a:t>and </a:t>
            </a:r>
            <a:r>
              <a:rPr lang="en-US" sz="2800" b="1" dirty="0">
                <a:cs typeface="Arial" panose="020B0604020202020204" pitchFamily="34" charset="0"/>
              </a:rPr>
              <a:t>s as a worksheet</a:t>
            </a:r>
            <a:r>
              <a:rPr lang="en-US" sz="2800" dirty="0"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The first Set statement sets </a:t>
            </a:r>
            <a:r>
              <a:rPr lang="en-US" sz="2800" b="1" dirty="0">
                <a:cs typeface="Arial" panose="020B0604020202020204" pitchFamily="34" charset="0"/>
              </a:rPr>
              <a:t>w to point at book1 </a:t>
            </a:r>
            <a:r>
              <a:rPr lang="en-US" sz="2800" dirty="0">
                <a:cs typeface="Arial" panose="020B0604020202020204" pitchFamily="34" charset="0"/>
              </a:rPr>
              <a:t>in </a:t>
            </a:r>
            <a:r>
              <a:rPr lang="en-US" sz="2800" dirty="0" smtClean="0">
                <a:cs typeface="Arial" panose="020B0604020202020204" pitchFamily="34" charset="0"/>
              </a:rPr>
              <a:t>the Workbooks </a:t>
            </a:r>
            <a:r>
              <a:rPr lang="en-US" sz="2800" dirty="0">
                <a:cs typeface="Arial" panose="020B0604020202020204" pitchFamily="34" charset="0"/>
              </a:rPr>
              <a:t>collection. </a:t>
            </a:r>
            <a:endParaRPr lang="en-GB" sz="28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Creating a Workbook Object in Memory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83026"/>
            <a:ext cx="10883280" cy="456537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cs typeface="Arial" panose="020B0604020202020204" pitchFamily="34" charset="0"/>
              </a:rPr>
              <a:t>The </a:t>
            </a:r>
            <a:r>
              <a:rPr lang="en-US" sz="2400" dirty="0">
                <a:cs typeface="Arial" panose="020B0604020202020204" pitchFamily="34" charset="0"/>
              </a:rPr>
              <a:t>second Set statement sets </a:t>
            </a:r>
            <a:r>
              <a:rPr lang="en-US" sz="2400" b="1" dirty="0">
                <a:cs typeface="Arial" panose="020B0604020202020204" pitchFamily="34" charset="0"/>
              </a:rPr>
              <a:t>s to point at sheet1 </a:t>
            </a:r>
            <a:r>
              <a:rPr lang="en-US" sz="2400" dirty="0">
                <a:cs typeface="Arial" panose="020B0604020202020204" pitchFamily="34" charset="0"/>
              </a:rPr>
              <a:t>within </a:t>
            </a:r>
            <a:r>
              <a:rPr lang="en-US" sz="2400" dirty="0" smtClean="0">
                <a:cs typeface="Arial" panose="020B0604020202020204" pitchFamily="34" charset="0"/>
              </a:rPr>
              <a:t>the Worksheet </a:t>
            </a:r>
            <a:r>
              <a:rPr lang="en-US" sz="2400" dirty="0">
                <a:cs typeface="Arial" panose="020B0604020202020204" pitchFamily="34" charset="0"/>
              </a:rPr>
              <a:t>collection of w that is already set </a:t>
            </a:r>
            <a:r>
              <a:rPr lang="en-US" sz="2400" dirty="0" smtClean="0">
                <a:cs typeface="Arial" panose="020B0604020202020204" pitchFamily="34" charset="0"/>
              </a:rPr>
              <a:t>to book1.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Now you can use s as the worksheet object for sheet1.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This </a:t>
            </a:r>
            <a:r>
              <a:rPr lang="en-US" sz="2400" dirty="0">
                <a:cs typeface="Arial" panose="020B0604020202020204" pitchFamily="34" charset="0"/>
              </a:rPr>
              <a:t>has the added advantage that</a:t>
            </a:r>
            <a:r>
              <a:rPr lang="en-US" sz="2400" dirty="0" smtClean="0">
                <a:cs typeface="Arial" panose="020B0604020202020204" pitchFamily="34" charset="0"/>
              </a:rPr>
              <a:t>, as </a:t>
            </a:r>
            <a:r>
              <a:rPr lang="en-US" sz="2400" dirty="0">
                <a:cs typeface="Arial" panose="020B0604020202020204" pitchFamily="34" charset="0"/>
              </a:rPr>
              <a:t>you write your code, all the list boxes of properties and methods will automatically </a:t>
            </a:r>
            <a:r>
              <a:rPr lang="en-US" sz="2400" dirty="0" smtClean="0">
                <a:cs typeface="Arial" panose="020B0604020202020204" pitchFamily="34" charset="0"/>
              </a:rPr>
              <a:t>appear to </a:t>
            </a:r>
            <a:r>
              <a:rPr lang="en-US" sz="2400" dirty="0">
                <a:cs typeface="Arial" panose="020B0604020202020204" pitchFamily="34" charset="0"/>
              </a:rPr>
              <a:t>show the options available for that particular object.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cs typeface="Arial" panose="020B0604020202020204" pitchFamily="34" charset="0"/>
              </a:rPr>
              <a:t>Type </a:t>
            </a:r>
            <a:r>
              <a:rPr lang="en-US" sz="2400" b="1" dirty="0">
                <a:cs typeface="Arial" panose="020B0604020202020204" pitchFamily="34" charset="0"/>
              </a:rPr>
              <a:t>s and then a dot</a:t>
            </a:r>
            <a:r>
              <a:rPr lang="en-US" sz="2400" dirty="0">
                <a:cs typeface="Arial" panose="020B0604020202020204" pitchFamily="34" charset="0"/>
              </a:rPr>
              <a:t> in </a:t>
            </a:r>
            <a:r>
              <a:rPr lang="en-US" sz="2400" dirty="0" smtClean="0">
                <a:cs typeface="Arial" panose="020B0604020202020204" pitchFamily="34" charset="0"/>
              </a:rPr>
              <a:t>the procedure</a:t>
            </a:r>
            <a:r>
              <a:rPr lang="en-US" sz="2400" dirty="0">
                <a:cs typeface="Arial" panose="020B0604020202020204" pitchFamily="34" charset="0"/>
              </a:rPr>
              <a:t>, and the </a:t>
            </a:r>
            <a:r>
              <a:rPr lang="en-US" sz="2400" b="1" dirty="0">
                <a:cs typeface="Arial" panose="020B0604020202020204" pitchFamily="34" charset="0"/>
              </a:rPr>
              <a:t>list box </a:t>
            </a:r>
            <a:r>
              <a:rPr lang="en-US" sz="2400" dirty="0">
                <a:cs typeface="Arial" panose="020B0604020202020204" pitchFamily="34" charset="0"/>
              </a:rPr>
              <a:t>will appear next to your code.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You </a:t>
            </a:r>
            <a:r>
              <a:rPr lang="en-US" sz="2400" dirty="0">
                <a:cs typeface="Arial" panose="020B0604020202020204" pitchFamily="34" charset="0"/>
              </a:rPr>
              <a:t>need only click the </a:t>
            </a:r>
            <a:r>
              <a:rPr lang="en-US" sz="2400" dirty="0" smtClean="0">
                <a:cs typeface="Arial" panose="020B0604020202020204" pitchFamily="34" charset="0"/>
              </a:rPr>
              <a:t>item required </a:t>
            </a:r>
            <a:r>
              <a:rPr lang="en-US" sz="2400" dirty="0">
                <a:cs typeface="Arial" panose="020B0604020202020204" pitchFamily="34" charset="0"/>
              </a:rPr>
              <a:t>in the list box to complete your code.</a:t>
            </a:r>
            <a:endParaRPr lang="en-GB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Excel Object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For </a:t>
            </a:r>
            <a:r>
              <a:rPr lang="en-US" sz="2400" dirty="0"/>
              <a:t>example, if </a:t>
            </a:r>
            <a:r>
              <a:rPr lang="en-US" sz="2400" dirty="0" smtClean="0"/>
              <a:t>you</a:t>
            </a:r>
            <a:r>
              <a:rPr lang="tr-TR" sz="2400" dirty="0" smtClean="0"/>
              <a:t> </a:t>
            </a:r>
            <a:r>
              <a:rPr lang="en-US" sz="2400" dirty="0" smtClean="0"/>
              <a:t>open </a:t>
            </a:r>
            <a:r>
              <a:rPr lang="en-US" sz="2400" dirty="0"/>
              <a:t>a workbook, the underlying code behind File </a:t>
            </a:r>
            <a:r>
              <a:rPr lang="tr-TR" sz="2400" dirty="0" smtClean="0">
                <a:sym typeface="Wingdings" panose="05000000000000000000" pitchFamily="2" charset="2"/>
              </a:rPr>
              <a:t> O</a:t>
            </a:r>
            <a:r>
              <a:rPr lang="en-US" sz="2400" dirty="0" smtClean="0"/>
              <a:t>pen </a:t>
            </a:r>
            <a:r>
              <a:rPr lang="en-US" sz="2400" dirty="0"/>
              <a:t>uses the same functionality as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commandWorkbooks.Open</a:t>
            </a:r>
            <a:r>
              <a:rPr lang="en-US" sz="2400" dirty="0" smtClean="0"/>
              <a:t> </a:t>
            </a:r>
            <a:r>
              <a:rPr lang="en-US" sz="2400" dirty="0"/>
              <a:t>to open your workbook and add it to the workbooks </a:t>
            </a:r>
            <a:r>
              <a:rPr lang="en-US" sz="2400" dirty="0" smtClean="0"/>
              <a:t>collection</a:t>
            </a:r>
            <a:r>
              <a:rPr lang="tr-TR" sz="2400" dirty="0" smtClean="0"/>
              <a:t> </a:t>
            </a:r>
            <a:r>
              <a:rPr lang="en-US" sz="2400" dirty="0" smtClean="0"/>
              <a:t>object</a:t>
            </a:r>
            <a:r>
              <a:rPr lang="en-US" sz="2400" dirty="0"/>
              <a:t>. </a:t>
            </a:r>
            <a:endParaRPr lang="tr-TR" sz="2400" dirty="0" smtClean="0"/>
          </a:p>
          <a:p>
            <a:pPr algn="just"/>
            <a:r>
              <a:rPr lang="tr-TR" sz="2400" dirty="0" smtClean="0"/>
              <a:t>Using </a:t>
            </a:r>
            <a:r>
              <a:rPr lang="en-US" sz="2400" dirty="0" smtClean="0"/>
              <a:t>the </a:t>
            </a:r>
            <a:r>
              <a:rPr lang="en-US" sz="2400" dirty="0"/>
              <a:t>Excel object </a:t>
            </a:r>
            <a:r>
              <a:rPr lang="en-US" sz="2400" dirty="0" smtClean="0"/>
              <a:t>model</a:t>
            </a:r>
            <a:r>
              <a:rPr lang="tr-TR" sz="2400" dirty="0" smtClean="0"/>
              <a:t>, </a:t>
            </a:r>
            <a:r>
              <a:rPr lang="en-US" sz="2400" dirty="0" smtClean="0"/>
              <a:t>it’s </a:t>
            </a:r>
            <a:r>
              <a:rPr lang="en-US" sz="2400" dirty="0"/>
              <a:t>not difficult to develop your own Excel front end with exactly the same </a:t>
            </a:r>
            <a:r>
              <a:rPr lang="en-US" sz="2400" dirty="0" smtClean="0"/>
              <a:t>functionality</a:t>
            </a:r>
            <a:r>
              <a:rPr lang="tr-TR" sz="2400" dirty="0" smtClean="0"/>
              <a:t> </a:t>
            </a:r>
            <a:r>
              <a:rPr lang="en-US" sz="2400" dirty="0" smtClean="0"/>
              <a:t>as </a:t>
            </a:r>
            <a:r>
              <a:rPr lang="en-US" sz="2400" dirty="0"/>
              <a:t>the Microsoft Excel front </a:t>
            </a:r>
            <a:r>
              <a:rPr lang="en-US" sz="2400" dirty="0" smtClean="0"/>
              <a:t>end.</a:t>
            </a:r>
            <a:endParaRPr lang="tr-TR" sz="2400" dirty="0" smtClean="0"/>
          </a:p>
          <a:p>
            <a:pPr algn="just"/>
            <a:r>
              <a:rPr lang="en-US" sz="2400" dirty="0" err="1" smtClean="0"/>
              <a:t>i</a:t>
            </a:r>
            <a:r>
              <a:rPr lang="tr-TR" sz="2400" dirty="0"/>
              <a:t>f</a:t>
            </a:r>
            <a:r>
              <a:rPr lang="en-US" sz="2400" dirty="0" smtClean="0"/>
              <a:t> </a:t>
            </a:r>
            <a:r>
              <a:rPr lang="en-US" sz="2400" dirty="0"/>
              <a:t>you decided to write your own front end, there would be </a:t>
            </a:r>
            <a:r>
              <a:rPr lang="en-US" sz="2400" dirty="0" smtClean="0"/>
              <a:t>relatively</a:t>
            </a:r>
            <a:r>
              <a:rPr lang="tr-TR" sz="2400" dirty="0" smtClean="0"/>
              <a:t> </a:t>
            </a:r>
            <a:r>
              <a:rPr lang="en-US" sz="2400" dirty="0" smtClean="0"/>
              <a:t>little </a:t>
            </a:r>
            <a:r>
              <a:rPr lang="en-US" sz="2400" dirty="0"/>
              <a:t>code to write because all the functionality is contained in the object model.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Hierarchy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883280" cy="4565373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cs typeface="Arial" panose="020B0604020202020204" pitchFamily="34" charset="0"/>
              </a:rPr>
              <a:t>Within the Excel object model there is a hierarchy of objects.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It </a:t>
            </a:r>
            <a:r>
              <a:rPr lang="en-US" sz="2800" dirty="0">
                <a:cs typeface="Arial" panose="020B0604020202020204" pitchFamily="34" charset="0"/>
              </a:rPr>
              <a:t>is important to </a:t>
            </a:r>
            <a:r>
              <a:rPr lang="en-US" sz="2800" dirty="0" smtClean="0">
                <a:cs typeface="Arial" panose="020B0604020202020204" pitchFamily="34" charset="0"/>
              </a:rPr>
              <a:t>understand how </a:t>
            </a:r>
            <a:r>
              <a:rPr lang="en-US" sz="2800" dirty="0">
                <a:cs typeface="Arial" panose="020B0604020202020204" pitchFamily="34" charset="0"/>
              </a:rPr>
              <a:t>this hierarchy works because of the implications in referring to objects</a:t>
            </a:r>
            <a:r>
              <a:rPr lang="en-US" sz="2800" dirty="0" smtClean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In the </a:t>
            </a:r>
            <a:r>
              <a:rPr lang="en-US" sz="2800" dirty="0">
                <a:cs typeface="Arial" panose="020B0604020202020204" pitchFamily="34" charset="0"/>
              </a:rPr>
              <a:t>Excel object model, </a:t>
            </a:r>
            <a:r>
              <a:rPr lang="en-US" sz="2800" dirty="0" smtClean="0">
                <a:cs typeface="Arial" panose="020B0604020202020204" pitchFamily="34" charset="0"/>
              </a:rPr>
              <a:t>a Worksheet object </a:t>
            </a:r>
            <a:r>
              <a:rPr lang="en-US" sz="2800" dirty="0">
                <a:cs typeface="Arial" panose="020B0604020202020204" pitchFamily="34" charset="0"/>
              </a:rPr>
              <a:t>does not have properties and </a:t>
            </a:r>
            <a:r>
              <a:rPr lang="en-US" sz="2800" dirty="0" smtClean="0">
                <a:cs typeface="Arial" panose="020B0604020202020204" pitchFamily="34" charset="0"/>
              </a:rPr>
              <a:t>methods </a:t>
            </a:r>
            <a:r>
              <a:rPr lang="en-US" sz="2800" dirty="0">
                <a:cs typeface="Arial" panose="020B0604020202020204" pitchFamily="34" charset="0"/>
              </a:rPr>
              <a:t>that apply to </a:t>
            </a:r>
            <a:r>
              <a:rPr lang="en-US" sz="2800" dirty="0" smtClean="0">
                <a:cs typeface="Arial" panose="020B0604020202020204" pitchFamily="34" charset="0"/>
              </a:rPr>
              <a:t>the Workbook object or </a:t>
            </a:r>
            <a:r>
              <a:rPr lang="en-US" sz="2800" dirty="0">
                <a:cs typeface="Arial" panose="020B0604020202020204" pitchFamily="34" charset="0"/>
              </a:rPr>
              <a:t>the Application object. </a:t>
            </a:r>
            <a:endParaRPr lang="en-US" sz="2800" dirty="0" smtClean="0"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cs typeface="Arial" panose="020B0604020202020204" pitchFamily="34" charset="0"/>
              </a:rPr>
              <a:t>You </a:t>
            </a:r>
            <a:r>
              <a:rPr lang="en-US" sz="2800" dirty="0">
                <a:cs typeface="Arial" panose="020B0604020202020204" pitchFamily="34" charset="0"/>
              </a:rPr>
              <a:t>cannot use </a:t>
            </a:r>
            <a:r>
              <a:rPr lang="en-US" sz="2800" dirty="0" smtClean="0">
                <a:cs typeface="Arial" panose="020B0604020202020204" pitchFamily="34" charset="0"/>
              </a:rPr>
              <a:t>a Worksheet </a:t>
            </a:r>
            <a:r>
              <a:rPr lang="en-US" sz="2800" dirty="0">
                <a:cs typeface="Arial" panose="020B0604020202020204" pitchFamily="34" charset="0"/>
              </a:rPr>
              <a:t>object and then issue a command </a:t>
            </a:r>
            <a:r>
              <a:rPr lang="en-US" sz="2800" dirty="0" smtClean="0">
                <a:cs typeface="Arial" panose="020B0604020202020204" pitchFamily="34" charset="0"/>
              </a:rPr>
              <a:t>to save </a:t>
            </a:r>
            <a:r>
              <a:rPr lang="en-US" sz="2800" dirty="0">
                <a:cs typeface="Arial" panose="020B0604020202020204" pitchFamily="34" charset="0"/>
              </a:rPr>
              <a:t>the workbook. </a:t>
            </a:r>
            <a:endParaRPr lang="en-US" sz="28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Hierarchy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883280" cy="456537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cs typeface="Arial" panose="020B0604020202020204" pitchFamily="34" charset="0"/>
              </a:rPr>
              <a:t>This </a:t>
            </a:r>
            <a:r>
              <a:rPr lang="en-US" sz="2400" dirty="0">
                <a:cs typeface="Arial" panose="020B0604020202020204" pitchFamily="34" charset="0"/>
              </a:rPr>
              <a:t>will create an error message because the Worksheet sits within </a:t>
            </a:r>
            <a:r>
              <a:rPr lang="en-US" sz="2400" dirty="0" smtClean="0">
                <a:cs typeface="Arial" panose="020B0604020202020204" pitchFamily="34" charset="0"/>
              </a:rPr>
              <a:t>the Workbook </a:t>
            </a:r>
            <a:r>
              <a:rPr lang="en-US" sz="2400" dirty="0">
                <a:cs typeface="Arial" panose="020B0604020202020204" pitchFamily="34" charset="0"/>
              </a:rPr>
              <a:t>object, not the other way around.</a:t>
            </a:r>
          </a:p>
          <a:p>
            <a:pPr marL="800100" lvl="2" indent="0" algn="just">
              <a:buNone/>
            </a:pP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Worksheets</a:t>
            </a:r>
            <a:r>
              <a:rPr lang="en-US" sz="20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("sheet1").Workbooks("book1").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Save ‘This code gives an error !!!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There is one way </a:t>
            </a:r>
            <a:r>
              <a:rPr lang="en-US" sz="2400" dirty="0" smtClean="0">
                <a:cs typeface="Arial" panose="020B0604020202020204" pitchFamily="34" charset="0"/>
              </a:rPr>
              <a:t>to do this, by </a:t>
            </a:r>
            <a:r>
              <a:rPr lang="en-US" sz="2400" dirty="0">
                <a:cs typeface="Arial" panose="020B0604020202020204" pitchFamily="34" charset="0"/>
              </a:rPr>
              <a:t>using the </a:t>
            </a:r>
            <a:r>
              <a:rPr lang="en-US" sz="2400" b="1" dirty="0">
                <a:cs typeface="Arial" panose="020B0604020202020204" pitchFamily="34" charset="0"/>
              </a:rPr>
              <a:t>Parent property</a:t>
            </a:r>
            <a:r>
              <a:rPr lang="en-US" sz="2400" dirty="0">
                <a:cs typeface="Arial" panose="020B0604020202020204" pitchFamily="34" charset="0"/>
              </a:rPr>
              <a:t>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This </a:t>
            </a:r>
            <a:r>
              <a:rPr lang="en-US" sz="2400" dirty="0">
                <a:cs typeface="Arial" panose="020B0604020202020204" pitchFamily="34" charset="0"/>
              </a:rPr>
              <a:t>gives </a:t>
            </a:r>
            <a:r>
              <a:rPr lang="en-US" sz="2400" dirty="0" smtClean="0">
                <a:cs typeface="Arial" panose="020B0604020202020204" pitchFamily="34" charset="0"/>
              </a:rPr>
              <a:t>access to </a:t>
            </a:r>
            <a:r>
              <a:rPr lang="en-US" sz="2400" dirty="0">
                <a:cs typeface="Arial" panose="020B0604020202020204" pitchFamily="34" charset="0"/>
              </a:rPr>
              <a:t>the methods of the Parent object:</a:t>
            </a:r>
          </a:p>
          <a:p>
            <a:pPr marL="857250" lvl="2" indent="0" algn="just">
              <a:buNone/>
            </a:pPr>
            <a:r>
              <a:rPr lang="en-US" sz="2000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Worksheets("sheet1").</a:t>
            </a:r>
            <a:r>
              <a:rPr lang="en-US" sz="20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Parent.Save</a:t>
            </a:r>
            <a:endParaRPr lang="en-US" sz="2000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i="1" dirty="0">
                <a:cs typeface="Arial" panose="020B0604020202020204" pitchFamily="34" charset="0"/>
              </a:rPr>
              <a:t>The highest object in the hierarchy is called Application; this represents Excel itself. </a:t>
            </a:r>
            <a:endParaRPr lang="en-US" sz="2400" i="1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i="1" dirty="0" smtClean="0">
                <a:cs typeface="Arial" panose="020B0604020202020204" pitchFamily="34" charset="0"/>
              </a:rPr>
              <a:t>The most </a:t>
            </a:r>
            <a:r>
              <a:rPr lang="en-US" sz="2400" i="1" dirty="0">
                <a:cs typeface="Arial" panose="020B0604020202020204" pitchFamily="34" charset="0"/>
              </a:rPr>
              <a:t>commonly used object collections below this are as follows:</a:t>
            </a:r>
            <a:endParaRPr lang="en-GB" sz="2400" i="1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Hierarchy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883280" cy="4565373"/>
          </a:xfrm>
        </p:spPr>
        <p:txBody>
          <a:bodyPr>
            <a:noAutofit/>
          </a:bodyPr>
          <a:lstStyle/>
          <a:p>
            <a:pPr algn="just"/>
            <a:endParaRPr lang="en-US" sz="2400" i="1" dirty="0" smtClean="0">
              <a:cs typeface="Arial" panose="020B0604020202020204" pitchFamily="34" charset="0"/>
            </a:endParaRPr>
          </a:p>
          <a:p>
            <a:pPr algn="just"/>
            <a:endParaRPr lang="en-US" sz="2400" i="1" dirty="0">
              <a:cs typeface="Arial" panose="020B0604020202020204" pitchFamily="34" charset="0"/>
            </a:endParaRPr>
          </a:p>
          <a:p>
            <a:pPr algn="just"/>
            <a:endParaRPr lang="en-US" sz="2400" i="1" dirty="0" smtClean="0">
              <a:cs typeface="Arial" panose="020B0604020202020204" pitchFamily="34" charset="0"/>
            </a:endParaRPr>
          </a:p>
          <a:p>
            <a:pPr algn="just"/>
            <a:endParaRPr lang="en-US" sz="2400" i="1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76" y="2643080"/>
            <a:ext cx="10503950" cy="26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Main Objects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883280" cy="456537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cs typeface="Arial" panose="020B0604020202020204" pitchFamily="34" charset="0"/>
              </a:rPr>
              <a:t>The Application object is at the highest point in the hierarchy of the object model </a:t>
            </a:r>
            <a:r>
              <a:rPr lang="en-US" sz="2400" dirty="0" smtClean="0">
                <a:cs typeface="Arial" panose="020B0604020202020204" pitchFamily="34" charset="0"/>
              </a:rPr>
              <a:t>and represents </a:t>
            </a:r>
            <a:r>
              <a:rPr lang="en-US" sz="2400" dirty="0">
                <a:cs typeface="Arial" panose="020B0604020202020204" pitchFamily="34" charset="0"/>
              </a:rPr>
              <a:t>the whole Excel application.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It </a:t>
            </a:r>
            <a:r>
              <a:rPr lang="en-US" sz="2400" dirty="0">
                <a:cs typeface="Arial" panose="020B0604020202020204" pitchFamily="34" charset="0"/>
              </a:rPr>
              <a:t>contains the collections of workbooks </a:t>
            </a:r>
            <a:r>
              <a:rPr lang="en-US" sz="2400" dirty="0" smtClean="0">
                <a:cs typeface="Arial" panose="020B0604020202020204" pitchFamily="34" charset="0"/>
              </a:rPr>
              <a:t>and worksheets </a:t>
            </a:r>
            <a:r>
              <a:rPr lang="en-US" sz="2400" dirty="0">
                <a:cs typeface="Arial" panose="020B0604020202020204" pitchFamily="34" charset="0"/>
              </a:rPr>
              <a:t>that make up spreadsheets in Excel, and it will give high-level information </a:t>
            </a:r>
            <a:r>
              <a:rPr lang="en-US" sz="2400" dirty="0" smtClean="0">
                <a:cs typeface="Arial" panose="020B0604020202020204" pitchFamily="34" charset="0"/>
              </a:rPr>
              <a:t>about the </a:t>
            </a:r>
            <a:r>
              <a:rPr lang="en-US" sz="2400" dirty="0">
                <a:cs typeface="Arial" panose="020B0604020202020204" pitchFamily="34" charset="0"/>
              </a:rPr>
              <a:t>application itself, such as the </a:t>
            </a:r>
            <a:r>
              <a:rPr lang="en-US" sz="2800" b="1" dirty="0">
                <a:solidFill>
                  <a:srgbClr val="FFC000"/>
                </a:solidFill>
                <a:cs typeface="Arial" panose="020B0604020202020204" pitchFamily="34" charset="0"/>
              </a:rPr>
              <a:t>active cell </a:t>
            </a:r>
            <a:r>
              <a:rPr lang="en-US" sz="2400" dirty="0">
                <a:cs typeface="Arial" panose="020B0604020202020204" pitchFamily="34" charset="0"/>
              </a:rPr>
              <a:t>(the cell where the cursor currently is) and </a:t>
            </a:r>
            <a:r>
              <a:rPr lang="en-US" sz="2400" dirty="0" smtClean="0"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active </a:t>
            </a:r>
            <a:r>
              <a:rPr lang="en-US" sz="2800" b="1" dirty="0">
                <a:solidFill>
                  <a:srgbClr val="FFC000"/>
                </a:solidFill>
                <a:cs typeface="Arial" panose="020B0604020202020204" pitchFamily="34" charset="0"/>
              </a:rPr>
              <a:t>worksheet </a:t>
            </a:r>
            <a:r>
              <a:rPr lang="en-US" sz="2400" dirty="0">
                <a:cs typeface="Arial" panose="020B0604020202020204" pitchFamily="34" charset="0"/>
              </a:rPr>
              <a:t>(the worksheet that has the focus of the cursor</a:t>
            </a:r>
            <a:r>
              <a:rPr lang="en-US" sz="2400" dirty="0" smtClean="0"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The Application object is the default object and does not have to be specified within </a:t>
            </a:r>
            <a:r>
              <a:rPr lang="en-US" sz="2400" dirty="0" smtClean="0">
                <a:cs typeface="Arial" panose="020B0604020202020204" pitchFamily="34" charset="0"/>
              </a:rPr>
              <a:t>the syntax </a:t>
            </a:r>
            <a:r>
              <a:rPr lang="en-US" sz="2400" dirty="0">
                <a:cs typeface="Arial" panose="020B0604020202020204" pitchFamily="34" charset="0"/>
              </a:rPr>
              <a:t>of the statement for some properties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Children object can be called without connecting them to the Application object.</a:t>
            </a:r>
            <a:endParaRPr lang="en-GB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883280" cy="45653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FFC000"/>
                </a:solidFill>
                <a:cs typeface="Arial" panose="020B0604020202020204" pitchFamily="34" charset="0"/>
              </a:rPr>
              <a:t>ActiveCell</a:t>
            </a:r>
            <a:endParaRPr lang="en-US" sz="28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The </a:t>
            </a:r>
            <a:r>
              <a:rPr lang="en-US" sz="2400" dirty="0" err="1">
                <a:cs typeface="Arial" panose="020B0604020202020204" pitchFamily="34" charset="0"/>
              </a:rPr>
              <a:t>ActiveCell</a:t>
            </a:r>
            <a:r>
              <a:rPr lang="en-US" sz="2400" dirty="0">
                <a:cs typeface="Arial" panose="020B0604020202020204" pitchFamily="34" charset="0"/>
              </a:rPr>
              <a:t> property represents the active cell the cursor is currently on within </a:t>
            </a:r>
            <a:r>
              <a:rPr lang="en-US" sz="2400" dirty="0" smtClean="0">
                <a:cs typeface="Arial" panose="020B0604020202020204" pitchFamily="34" charset="0"/>
              </a:rPr>
              <a:t>your Excel </a:t>
            </a:r>
            <a:r>
              <a:rPr lang="en-US" sz="2400" dirty="0">
                <a:cs typeface="Arial" panose="020B0604020202020204" pitchFamily="34" charset="0"/>
              </a:rPr>
              <a:t>spreadsheet.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You </a:t>
            </a:r>
            <a:r>
              <a:rPr lang="en-US" sz="2400" dirty="0">
                <a:cs typeface="Arial" panose="020B0604020202020204" pitchFamily="34" charset="0"/>
              </a:rPr>
              <a:t>can use it to obtain the cell address of the active cell by going to </a:t>
            </a:r>
            <a:r>
              <a:rPr lang="en-US" sz="2400" dirty="0" smtClean="0">
                <a:cs typeface="Arial" panose="020B0604020202020204" pitchFamily="34" charset="0"/>
              </a:rPr>
              <a:t>the next </a:t>
            </a:r>
            <a:r>
              <a:rPr lang="en-US" sz="2400" dirty="0">
                <a:cs typeface="Arial" panose="020B0604020202020204" pitchFamily="34" charset="0"/>
              </a:rPr>
              <a:t>tier down represented by the </a:t>
            </a:r>
            <a:r>
              <a:rPr lang="en-US" sz="2400" dirty="0" err="1">
                <a:cs typeface="Arial" panose="020B0604020202020204" pitchFamily="34" charset="0"/>
              </a:rPr>
              <a:t>ActiveCell</a:t>
            </a:r>
            <a:r>
              <a:rPr lang="en-US" sz="2400" dirty="0">
                <a:cs typeface="Arial" panose="020B0604020202020204" pitchFamily="34" charset="0"/>
              </a:rPr>
              <a:t> and using the Address property:</a:t>
            </a:r>
          </a:p>
          <a:p>
            <a:pPr marL="914400" lvl="2" indent="0" algn="just">
              <a:buNone/>
            </a:pPr>
            <a:r>
              <a:rPr lang="en-US" sz="20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Msgbox</a:t>
            </a: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Application.ActiveCell.Address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will return the address of the active cell in absolute format, for example, $C$4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Note that it </a:t>
            </a:r>
            <a:r>
              <a:rPr lang="en-US" sz="2400" dirty="0">
                <a:cs typeface="Arial" panose="020B0604020202020204" pitchFamily="34" charset="0"/>
              </a:rPr>
              <a:t>will only give the address of the cell and not the full address including the worksheet </a:t>
            </a:r>
            <a:r>
              <a:rPr lang="en-US" sz="2400" dirty="0" smtClean="0">
                <a:cs typeface="Arial" panose="020B0604020202020204" pitchFamily="34" charset="0"/>
              </a:rPr>
              <a:t>and workbook </a:t>
            </a:r>
            <a:r>
              <a:rPr lang="en-US" sz="2400" dirty="0">
                <a:cs typeface="Arial" panose="020B0604020202020204" pitchFamily="34" charset="0"/>
              </a:rPr>
              <a:t>references.</a:t>
            </a:r>
            <a:endParaRPr lang="en-GB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883280" cy="45653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FFC000"/>
                </a:solidFill>
                <a:cs typeface="Arial" panose="020B0604020202020204" pitchFamily="34" charset="0"/>
              </a:rPr>
              <a:t>ActivePrinter</a:t>
            </a:r>
            <a:endParaRPr lang="en-US" sz="28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property returns the name of the active printer and the connection it is using, such </a:t>
            </a:r>
            <a:r>
              <a:rPr lang="en-US" sz="2400" dirty="0" smtClean="0">
                <a:cs typeface="Arial" panose="020B0604020202020204" pitchFamily="34" charset="0"/>
              </a:rPr>
              <a:t>as LPT1 </a:t>
            </a:r>
            <a:r>
              <a:rPr lang="en-US" sz="2400" dirty="0">
                <a:cs typeface="Arial" panose="020B0604020202020204" pitchFamily="34" charset="0"/>
              </a:rPr>
              <a:t>or EPUSB1 if you are using a USB port.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This </a:t>
            </a:r>
            <a:r>
              <a:rPr lang="en-US" sz="2400" dirty="0">
                <a:cs typeface="Arial" panose="020B0604020202020204" pitchFamily="34" charset="0"/>
              </a:rPr>
              <a:t>gives the same information as </a:t>
            </a:r>
            <a:r>
              <a:rPr lang="en-US" sz="2400" dirty="0" smtClean="0">
                <a:cs typeface="Arial" panose="020B0604020202020204" pitchFamily="34" charset="0"/>
              </a:rPr>
              <a:t>selecting the </a:t>
            </a:r>
            <a:r>
              <a:rPr lang="en-US" sz="2400" dirty="0">
                <a:cs typeface="Arial" panose="020B0604020202020204" pitchFamily="34" charset="0"/>
              </a:rPr>
              <a:t>File </a:t>
            </a:r>
            <a:r>
              <a:rPr lang="en-US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cs typeface="Arial" panose="020B0604020202020204" pitchFamily="34" charset="0"/>
              </a:rPr>
              <a:t>Print </a:t>
            </a:r>
            <a:r>
              <a:rPr lang="en-US" sz="2400" dirty="0">
                <a:cs typeface="Arial" panose="020B0604020202020204" pitchFamily="34" charset="0"/>
              </a:rPr>
              <a:t>option from the VBE (Visual Basic Editor window) or Excel spreadsheet menu.</a:t>
            </a:r>
          </a:p>
          <a:p>
            <a:pPr marL="800100" lvl="2" indent="0" algn="just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MsgBox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Application.ActivePrinter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This </a:t>
            </a:r>
            <a:r>
              <a:rPr lang="en-US" sz="2400" dirty="0">
                <a:cs typeface="Arial" panose="020B0604020202020204" pitchFamily="34" charset="0"/>
              </a:rPr>
              <a:t>is useful if </a:t>
            </a:r>
            <a:r>
              <a:rPr lang="en-US" sz="2400" dirty="0" smtClean="0">
                <a:cs typeface="Arial" panose="020B0604020202020204" pitchFamily="34" charset="0"/>
              </a:rPr>
              <a:t>your code </a:t>
            </a:r>
            <a:r>
              <a:rPr lang="en-US" sz="2400" dirty="0">
                <a:cs typeface="Arial" panose="020B0604020202020204" pitchFamily="34" charset="0"/>
              </a:rPr>
              <a:t>is going to print information out and you want to know where the print job will be </a:t>
            </a:r>
            <a:r>
              <a:rPr lang="en-US" sz="2400" dirty="0" smtClean="0">
                <a:cs typeface="Arial" panose="020B0604020202020204" pitchFamily="34" charset="0"/>
              </a:rPr>
              <a:t>sent on </a:t>
            </a:r>
            <a:r>
              <a:rPr lang="en-US" sz="2400" dirty="0">
                <a:cs typeface="Arial" panose="020B0604020202020204" pitchFamily="34" charset="0"/>
              </a:rPr>
              <a:t>the network.</a:t>
            </a:r>
            <a:endParaRPr lang="en-GB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883280" cy="45653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FFC000"/>
                </a:solidFill>
                <a:cs typeface="Arial" panose="020B0604020202020204" pitchFamily="34" charset="0"/>
              </a:rPr>
              <a:t>ActiveSheet</a:t>
            </a:r>
            <a:endParaRPr lang="en-US" sz="28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property represents the active worksheet being displayed in Excel.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One </a:t>
            </a:r>
            <a:r>
              <a:rPr lang="en-US" sz="2400" dirty="0">
                <a:cs typeface="Arial" panose="020B0604020202020204" pitchFamily="34" charset="0"/>
              </a:rPr>
              <a:t>use </a:t>
            </a:r>
            <a:r>
              <a:rPr lang="en-US" sz="2400" dirty="0" smtClean="0">
                <a:cs typeface="Arial" panose="020B0604020202020204" pitchFamily="34" charset="0"/>
              </a:rPr>
              <a:t>of </a:t>
            </a:r>
            <a:r>
              <a:rPr lang="en-US" sz="2400" dirty="0" err="1" smtClean="0">
                <a:cs typeface="Arial" panose="020B0604020202020204" pitchFamily="34" charset="0"/>
              </a:rPr>
              <a:t>ActiveSheet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is to select a cell on that worksheet:</a:t>
            </a:r>
          </a:p>
          <a:p>
            <a:pPr marL="800100" lvl="2" indent="0" algn="just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Application.ActiveSheet.Cells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(10,10).Select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moves the cursor to the cell 10 rows down and 10 columns across on the </a:t>
            </a:r>
            <a:r>
              <a:rPr lang="en-US" sz="2400" dirty="0" smtClean="0">
                <a:cs typeface="Arial" panose="020B0604020202020204" pitchFamily="34" charset="0"/>
              </a:rPr>
              <a:t>active worksheet</a:t>
            </a:r>
            <a:r>
              <a:rPr lang="en-US" sz="2400" dirty="0">
                <a:cs typeface="Arial" panose="020B0604020202020204" pitchFamily="34" charset="0"/>
              </a:rPr>
              <a:t>.</a:t>
            </a:r>
            <a:endParaRPr lang="en-GB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883280" cy="45653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FFC000"/>
                </a:solidFill>
                <a:cs typeface="Arial" panose="020B0604020202020204" pitchFamily="34" charset="0"/>
              </a:rPr>
              <a:t>ActiveWindow</a:t>
            </a:r>
            <a:endParaRPr lang="en-US" sz="28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property represents the active window in Excel.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Selecting Window </a:t>
            </a:r>
            <a:r>
              <a:rPr lang="en-US" sz="2400" dirty="0">
                <a:cs typeface="Arial" panose="020B0604020202020204" pitchFamily="34" charset="0"/>
              </a:rPr>
              <a:t>from the Excel </a:t>
            </a:r>
            <a:r>
              <a:rPr lang="en-US" sz="2400" dirty="0" smtClean="0">
                <a:cs typeface="Arial" panose="020B0604020202020204" pitchFamily="34" charset="0"/>
              </a:rPr>
              <a:t>menu displays </a:t>
            </a:r>
            <a:r>
              <a:rPr lang="en-US" sz="2400" dirty="0">
                <a:cs typeface="Arial" panose="020B0604020202020204" pitchFamily="34" charset="0"/>
              </a:rPr>
              <a:t>a list of all open windows.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One </a:t>
            </a:r>
            <a:r>
              <a:rPr lang="en-US" sz="2400" dirty="0">
                <a:cs typeface="Arial" panose="020B0604020202020204" pitchFamily="34" charset="0"/>
              </a:rPr>
              <a:t>of these will have a tick against it to show that it is </a:t>
            </a:r>
            <a:r>
              <a:rPr lang="en-US" sz="2400" dirty="0" smtClean="0">
                <a:cs typeface="Arial" panose="020B0604020202020204" pitchFamily="34" charset="0"/>
              </a:rPr>
              <a:t>the active </a:t>
            </a:r>
            <a:r>
              <a:rPr lang="en-US" sz="2400" dirty="0">
                <a:cs typeface="Arial" panose="020B0604020202020204" pitchFamily="34" charset="0"/>
              </a:rPr>
              <a:t>one.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You </a:t>
            </a:r>
            <a:r>
              <a:rPr lang="en-US" sz="2400" dirty="0">
                <a:cs typeface="Arial" panose="020B0604020202020204" pitchFamily="34" charset="0"/>
              </a:rPr>
              <a:t>can use </a:t>
            </a:r>
            <a:r>
              <a:rPr lang="en-US" sz="2400" dirty="0" err="1">
                <a:cs typeface="Arial" panose="020B0604020202020204" pitchFamily="34" charset="0"/>
              </a:rPr>
              <a:t>ActiveWindow</a:t>
            </a:r>
            <a:r>
              <a:rPr lang="en-US" sz="2400" dirty="0">
                <a:cs typeface="Arial" panose="020B0604020202020204" pitchFamily="34" charset="0"/>
              </a:rPr>
              <a:t> to get the caption (title bar text) of the active window:</a:t>
            </a:r>
          </a:p>
          <a:p>
            <a:pPr marL="800100" lvl="2" indent="0" algn="just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MsgBox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Application.ActiveWindow.Caption</a:t>
            </a:r>
            <a:endParaRPr lang="en-GB" sz="20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883280" cy="45653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FFC000"/>
                </a:solidFill>
                <a:cs typeface="Arial" panose="020B0604020202020204" pitchFamily="34" charset="0"/>
              </a:rPr>
              <a:t>ActiveWorkbook</a:t>
            </a:r>
            <a:endParaRPr lang="en-US" sz="28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You can use this property to find out the name of the active workbook in Excel:</a:t>
            </a:r>
          </a:p>
          <a:p>
            <a:pPr marL="800100" lvl="2" indent="0" algn="just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MsgBox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Application.ActiveWorkbook.Name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will display “Book1” or whatever your current workbook is called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It is easy to confuse </a:t>
            </a:r>
            <a:r>
              <a:rPr lang="en-US" sz="2400" dirty="0" err="1">
                <a:cs typeface="Arial" panose="020B0604020202020204" pitchFamily="34" charset="0"/>
              </a:rPr>
              <a:t>ActiveWorkbook</a:t>
            </a:r>
            <a:r>
              <a:rPr lang="en-US" sz="2400" dirty="0">
                <a:cs typeface="Arial" panose="020B0604020202020204" pitchFamily="34" charset="0"/>
              </a:rPr>
              <a:t> with </a:t>
            </a:r>
            <a:r>
              <a:rPr lang="en-US" sz="2400" dirty="0" err="1">
                <a:cs typeface="Arial" panose="020B0604020202020204" pitchFamily="34" charset="0"/>
              </a:rPr>
              <a:t>ActiveWindow</a:t>
            </a:r>
            <a:r>
              <a:rPr lang="en-US" sz="2400" dirty="0">
                <a:cs typeface="Arial" panose="020B0604020202020204" pitchFamily="34" charset="0"/>
              </a:rPr>
              <a:t> from the preceding section.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On the face of it, it may look as if one workbook is the same as one window, but this is </a:t>
            </a:r>
            <a:r>
              <a:rPr lang="en-US" sz="2400" dirty="0" smtClean="0">
                <a:cs typeface="Arial" panose="020B0604020202020204" pitchFamily="34" charset="0"/>
              </a:rPr>
              <a:t>not the </a:t>
            </a:r>
            <a:r>
              <a:rPr lang="en-US" sz="2400" dirty="0">
                <a:cs typeface="Arial" panose="020B0604020202020204" pitchFamily="34" charset="0"/>
              </a:rPr>
              <a:t>case. </a:t>
            </a:r>
            <a:endParaRPr lang="en-GB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883280" cy="45653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FFC000"/>
                </a:solidFill>
                <a:cs typeface="Arial" panose="020B0604020202020204" pitchFamily="34" charset="0"/>
              </a:rPr>
              <a:t>ActiveWorkbook</a:t>
            </a:r>
            <a:endParaRPr lang="en-US" sz="28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You </a:t>
            </a:r>
            <a:r>
              <a:rPr lang="en-US" sz="2400" dirty="0">
                <a:cs typeface="Arial" panose="020B0604020202020204" pitchFamily="34" charset="0"/>
              </a:rPr>
              <a:t>can select View from the Excel menu and then click the New Window icon </a:t>
            </a:r>
            <a:r>
              <a:rPr lang="en-US" sz="2400" dirty="0" smtClean="0">
                <a:cs typeface="Arial" panose="020B0604020202020204" pitchFamily="34" charset="0"/>
              </a:rPr>
              <a:t>on the </a:t>
            </a:r>
            <a:r>
              <a:rPr lang="en-US" sz="2400" dirty="0">
                <a:cs typeface="Arial" panose="020B0604020202020204" pitchFamily="34" charset="0"/>
              </a:rPr>
              <a:t>Window control of the ribbon to insert another instance of the current workbook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This has exactly </a:t>
            </a:r>
            <a:r>
              <a:rPr lang="en-US" sz="2400" dirty="0">
                <a:cs typeface="Arial" panose="020B0604020202020204" pitchFamily="34" charset="0"/>
              </a:rPr>
              <a:t>the same information as the other window, but you can make completely </a:t>
            </a:r>
            <a:r>
              <a:rPr lang="en-US" sz="2400" dirty="0" smtClean="0">
                <a:cs typeface="Arial" panose="020B0604020202020204" pitchFamily="34" charset="0"/>
              </a:rPr>
              <a:t>different selections </a:t>
            </a:r>
            <a:r>
              <a:rPr lang="en-US" sz="2400" dirty="0">
                <a:cs typeface="Arial" panose="020B0604020202020204" pitchFamily="34" charset="0"/>
              </a:rPr>
              <a:t>on it.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If </a:t>
            </a:r>
            <a:r>
              <a:rPr lang="en-US" sz="2400" dirty="0">
                <a:cs typeface="Arial" panose="020B0604020202020204" pitchFamily="34" charset="0"/>
              </a:rPr>
              <a:t>you select Windows from the Excel menu, there will be two windows, </a:t>
            </a:r>
            <a:r>
              <a:rPr lang="en-US" sz="2400" dirty="0" smtClean="0">
                <a:cs typeface="Arial" panose="020B0604020202020204" pitchFamily="34" charset="0"/>
              </a:rPr>
              <a:t>both based </a:t>
            </a:r>
            <a:r>
              <a:rPr lang="en-US" sz="2400" dirty="0">
                <a:cs typeface="Arial" panose="020B0604020202020204" pitchFamily="34" charset="0"/>
              </a:rPr>
              <a:t>on one workbook, and either window could be the active one.</a:t>
            </a:r>
            <a:endParaRPr lang="en-GB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Excel Object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The Excel object model contains a large number of </a:t>
            </a:r>
            <a:r>
              <a:rPr lang="en-US" sz="2400" dirty="0" smtClean="0"/>
              <a:t>objects</a:t>
            </a:r>
            <a:r>
              <a:rPr lang="tr-TR" sz="2400" dirty="0" smtClean="0"/>
              <a:t>.</a:t>
            </a:r>
          </a:p>
          <a:p>
            <a:pPr algn="just"/>
            <a:r>
              <a:rPr lang="en-US" sz="2400" dirty="0" smtClean="0"/>
              <a:t>Workbooks,</a:t>
            </a:r>
            <a:r>
              <a:rPr lang="tr-TR" sz="2400" dirty="0" smtClean="0"/>
              <a:t> </a:t>
            </a:r>
            <a:r>
              <a:rPr lang="en-US" sz="2400" dirty="0" smtClean="0"/>
              <a:t>Worksheets</a:t>
            </a:r>
            <a:r>
              <a:rPr lang="en-US" sz="2400" dirty="0"/>
              <a:t>, Ranges, Charts, Pivot Tables, and </a:t>
            </a:r>
            <a:r>
              <a:rPr lang="en-US" sz="2400" dirty="0" smtClean="0"/>
              <a:t>Comments… </a:t>
            </a:r>
            <a:endParaRPr lang="tr-TR" sz="2400" dirty="0" smtClean="0"/>
          </a:p>
          <a:p>
            <a:pPr algn="just"/>
            <a:r>
              <a:rPr lang="en-US" sz="2400" dirty="0" smtClean="0"/>
              <a:t>These </a:t>
            </a:r>
            <a:r>
              <a:rPr lang="en-US" sz="2400" dirty="0"/>
              <a:t>Excel objects </a:t>
            </a:r>
            <a:r>
              <a:rPr lang="en-US" sz="2400" dirty="0" smtClean="0"/>
              <a:t>are</a:t>
            </a:r>
            <a:r>
              <a:rPr lang="tr-TR" sz="2400" dirty="0" smtClean="0"/>
              <a:t> </a:t>
            </a:r>
            <a:r>
              <a:rPr lang="en-US" sz="2400" dirty="0" smtClean="0"/>
              <a:t>discrete </a:t>
            </a:r>
            <a:r>
              <a:rPr lang="en-US" sz="2400" dirty="0"/>
              <a:t>entities that offer various pieces of data analysis functionality. </a:t>
            </a:r>
            <a:endParaRPr lang="tr-TR" sz="2400" dirty="0" smtClean="0"/>
          </a:p>
          <a:p>
            <a:pPr algn="just"/>
            <a:r>
              <a:rPr lang="en-US" sz="2400" dirty="0" smtClean="0"/>
              <a:t>Most </a:t>
            </a:r>
            <a:r>
              <a:rPr lang="en-US" sz="2400" dirty="0"/>
              <a:t>important, </a:t>
            </a:r>
            <a:r>
              <a:rPr lang="en-US" sz="2400" dirty="0" smtClean="0"/>
              <a:t>they</a:t>
            </a:r>
            <a:r>
              <a:rPr lang="tr-TR" sz="2400" dirty="0" smtClean="0"/>
              <a:t> </a:t>
            </a:r>
            <a:r>
              <a:rPr lang="en-US" sz="2400" dirty="0" smtClean="0"/>
              <a:t>can </a:t>
            </a:r>
            <a:r>
              <a:rPr lang="en-US" sz="2400" dirty="0"/>
              <a:t>be controlled from your code.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883280" cy="45653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FFC000"/>
                </a:solidFill>
                <a:cs typeface="Arial" panose="020B0604020202020204" pitchFamily="34" charset="0"/>
              </a:rPr>
              <a:t>AddIns</a:t>
            </a:r>
            <a:endParaRPr lang="en-US" sz="28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collection represents all the add-ins currently loaded into Excel.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You </a:t>
            </a:r>
            <a:r>
              <a:rPr lang="en-US" sz="2400" dirty="0">
                <a:cs typeface="Arial" panose="020B0604020202020204" pitchFamily="34" charset="0"/>
              </a:rPr>
              <a:t>can list the </a:t>
            </a:r>
            <a:r>
              <a:rPr lang="en-US" sz="2400" dirty="0" smtClean="0">
                <a:cs typeface="Arial" panose="020B0604020202020204" pitchFamily="34" charset="0"/>
              </a:rPr>
              <a:t>names of </a:t>
            </a:r>
            <a:r>
              <a:rPr lang="en-US" sz="2400" dirty="0">
                <a:cs typeface="Arial" panose="020B0604020202020204" pitchFamily="34" charset="0"/>
              </a:rPr>
              <a:t>these, including the pathname they were loaded from, by using the following subroutine:</a:t>
            </a:r>
          </a:p>
          <a:p>
            <a:pPr marL="800100" lvl="2" indent="0" algn="just">
              <a:buNone/>
            </a:pP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Sub test()</a:t>
            </a:r>
          </a:p>
          <a:p>
            <a:pPr marL="800100" lvl="2" indent="0" algn="just">
              <a:buNone/>
            </a:pP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 Dim 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MyAddin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As 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AddIn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marL="800100" lvl="2" indent="0" algn="just">
              <a:buNone/>
            </a:pP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 For 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Each 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MyAddin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In 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AddIns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marL="800100" lvl="2" indent="0" algn="just">
              <a:buNone/>
            </a:pP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    </a:t>
            </a:r>
            <a:r>
              <a:rPr lang="en-US" sz="20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MsgBox</a:t>
            </a: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MyAddin.FullName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marL="800100" lvl="2" indent="0" algn="just">
              <a:buNone/>
            </a:pP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 Next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marL="800100" lvl="2" indent="0" algn="just">
              <a:buNone/>
            </a:pP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End </a:t>
            </a: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Sub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883280" cy="45653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FFC000"/>
                </a:solidFill>
                <a:cs typeface="Arial" panose="020B0604020202020204" pitchFamily="34" charset="0"/>
              </a:rPr>
              <a:t>AddIns</a:t>
            </a:r>
            <a:endParaRPr lang="en-US" sz="28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This </a:t>
            </a:r>
            <a:r>
              <a:rPr lang="en-US" sz="2400" dirty="0">
                <a:cs typeface="Arial" panose="020B0604020202020204" pitchFamily="34" charset="0"/>
              </a:rPr>
              <a:t>is very useful if your code depends on a certain add-in being available to Excel.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If </a:t>
            </a:r>
            <a:r>
              <a:rPr lang="en-US" sz="2400" dirty="0">
                <a:cs typeface="Arial" panose="020B0604020202020204" pitchFamily="34" charset="0"/>
              </a:rPr>
              <a:t>it </a:t>
            </a:r>
            <a:r>
              <a:rPr lang="en-US" sz="2400" dirty="0" smtClean="0">
                <a:cs typeface="Arial" panose="020B0604020202020204" pitchFamily="34" charset="0"/>
              </a:rPr>
              <a:t>has not </a:t>
            </a:r>
            <a:r>
              <a:rPr lang="en-US" sz="2400" dirty="0">
                <a:cs typeface="Arial" panose="020B0604020202020204" pitchFamily="34" charset="0"/>
              </a:rPr>
              <a:t>been loaded, your code will crash.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Checking </a:t>
            </a:r>
            <a:r>
              <a:rPr lang="en-US" sz="2400" dirty="0">
                <a:cs typeface="Arial" panose="020B0604020202020204" pitchFamily="34" charset="0"/>
              </a:rPr>
              <a:t>in the </a:t>
            </a:r>
            <a:r>
              <a:rPr lang="en-US" sz="2400" dirty="0" err="1">
                <a:cs typeface="Arial" panose="020B0604020202020204" pitchFamily="34" charset="0"/>
              </a:rPr>
              <a:t>Addins</a:t>
            </a:r>
            <a:r>
              <a:rPr lang="en-US" sz="2400" dirty="0">
                <a:cs typeface="Arial" panose="020B0604020202020204" pitchFamily="34" charset="0"/>
              </a:rPr>
              <a:t> collection for it allows you </a:t>
            </a:r>
            <a:r>
              <a:rPr lang="en-US" sz="2400" dirty="0" smtClean="0">
                <a:cs typeface="Arial" panose="020B0604020202020204" pitchFamily="34" charset="0"/>
              </a:rPr>
              <a:t>to display </a:t>
            </a:r>
            <a:r>
              <a:rPr lang="en-US" sz="2400" dirty="0">
                <a:cs typeface="Arial" panose="020B0604020202020204" pitchFamily="34" charset="0"/>
              </a:rPr>
              <a:t>your own message that it is not present.</a:t>
            </a:r>
            <a:endParaRPr lang="en-GB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883280" cy="45653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  <a:cs typeface="Arial" panose="020B0604020202020204" pitchFamily="34" charset="0"/>
              </a:rPr>
              <a:t>Calculate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method forces recalculation of the entire spreadsheet, just as when you press F9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pPr marL="800100" lvl="2" indent="0" algn="just">
              <a:buNone/>
            </a:pPr>
            <a:r>
              <a:rPr lang="en-US" sz="20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Application.Calculate</a:t>
            </a:r>
            <a:endParaRPr lang="en-US" sz="20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marL="800100" lvl="2" indent="0" algn="just">
              <a:buNone/>
            </a:pPr>
            <a:endParaRPr lang="en-US" sz="1200" b="1" i="1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Calculation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This </a:t>
            </a:r>
            <a:r>
              <a:rPr lang="en-US" sz="2400" dirty="0">
                <a:cs typeface="Arial" panose="020B0604020202020204" pitchFamily="34" charset="0"/>
              </a:rPr>
              <a:t>property sets the method of calculation used in the Excel application.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It </a:t>
            </a:r>
            <a:r>
              <a:rPr lang="en-US" sz="2400" dirty="0">
                <a:cs typeface="Arial" panose="020B0604020202020204" pitchFamily="34" charset="0"/>
              </a:rPr>
              <a:t>can be set </a:t>
            </a:r>
            <a:r>
              <a:rPr lang="en-US" sz="2400" dirty="0" smtClean="0">
                <a:cs typeface="Arial" panose="020B0604020202020204" pitchFamily="34" charset="0"/>
              </a:rPr>
              <a:t>to </a:t>
            </a:r>
            <a:r>
              <a:rPr lang="en-US" sz="2400" b="1" dirty="0" err="1" smtClean="0">
                <a:cs typeface="Arial" panose="020B0604020202020204" pitchFamily="34" charset="0"/>
              </a:rPr>
              <a:t>xlCalculationAutomatic</a:t>
            </a:r>
            <a:r>
              <a:rPr lang="en-US" sz="2400" dirty="0">
                <a:cs typeface="Arial" panose="020B0604020202020204" pitchFamily="34" charset="0"/>
              </a:rPr>
              <a:t>, </a:t>
            </a:r>
            <a:r>
              <a:rPr lang="en-US" sz="2400" b="1" dirty="0" err="1">
                <a:cs typeface="Arial" panose="020B0604020202020204" pitchFamily="34" charset="0"/>
              </a:rPr>
              <a:t>xlCalculationManual</a:t>
            </a:r>
            <a:r>
              <a:rPr lang="en-US" sz="2400" dirty="0">
                <a:cs typeface="Arial" panose="020B0604020202020204" pitchFamily="34" charset="0"/>
              </a:rPr>
              <a:t>, or </a:t>
            </a:r>
            <a:r>
              <a:rPr lang="en-US" sz="2400" b="1" dirty="0" err="1">
                <a:cs typeface="Arial" panose="020B0604020202020204" pitchFamily="34" charset="0"/>
              </a:rPr>
              <a:t>xlCalculationSemiautomatic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en-GB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17984"/>
            <a:ext cx="10883280" cy="50006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Calculation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</a:p>
          <a:p>
            <a:pPr marL="800100" lvl="2" indent="0" algn="just">
              <a:buNone/>
            </a:pPr>
            <a:r>
              <a:rPr lang="en-US" sz="20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Application.Calculation</a:t>
            </a: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= 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xlCalculationManual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is the same as selecting Tools </a:t>
            </a:r>
            <a:r>
              <a:rPr lang="en-US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</a:rPr>
              <a:t>Options from the Excel menu and then selecting </a:t>
            </a:r>
            <a:r>
              <a:rPr lang="en-US" sz="2400" dirty="0" smtClean="0">
                <a:cs typeface="Arial" panose="020B0604020202020204" pitchFamily="34" charset="0"/>
              </a:rPr>
              <a:t>the Calculation </a:t>
            </a:r>
            <a:r>
              <a:rPr lang="en-US" sz="2400" dirty="0">
                <a:cs typeface="Arial" panose="020B0604020202020204" pitchFamily="34" charset="0"/>
              </a:rPr>
              <a:t>tab and clicking the Manual Calculation button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000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  <a:cs typeface="Arial" panose="020B0604020202020204" pitchFamily="34" charset="0"/>
              </a:rPr>
              <a:t>Caption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property holds the caption for the Excel application that is found in the window bar </a:t>
            </a:r>
            <a:r>
              <a:rPr lang="en-US" sz="2400" dirty="0" smtClean="0">
                <a:cs typeface="Arial" panose="020B0604020202020204" pitchFamily="34" charset="0"/>
              </a:rPr>
              <a:t>for Excel</a:t>
            </a:r>
            <a:r>
              <a:rPr lang="en-US" sz="2400" dirty="0">
                <a:cs typeface="Arial" panose="020B0604020202020204" pitchFamily="34" charset="0"/>
              </a:rPr>
              <a:t>. For example,</a:t>
            </a:r>
          </a:p>
          <a:p>
            <a:pPr marL="800100" lvl="2" indent="0" algn="just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MsgBox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Application.Caption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will display “Microsoft Excel - Book1,” assuming it is done on a fresh workbook.</a:t>
            </a:r>
            <a:endParaRPr lang="en-GB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17984"/>
            <a:ext cx="10883280" cy="50006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Caption</a:t>
            </a:r>
            <a:endParaRPr lang="en-US" sz="28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You can also change the caption with the following code:</a:t>
            </a:r>
          </a:p>
          <a:p>
            <a:pPr marL="800100" lvl="2" indent="0" algn="just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Application.Caption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= "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MyApplication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"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You can reset the application title by writing an empty string:</a:t>
            </a:r>
          </a:p>
          <a:p>
            <a:pPr marL="800100" lvl="2" indent="0" algn="just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Application.Caption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= ""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changes only the caption, not the current workbook.</a:t>
            </a:r>
            <a:endParaRPr lang="en-GB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  <a:cs typeface="Arial" panose="020B0604020202020204" pitchFamily="34" charset="0"/>
              </a:rPr>
              <a:t>Columns and Rows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These collections represent the rows and columns of the current spreadsheet; you can </a:t>
            </a:r>
            <a:r>
              <a:rPr lang="en-US" sz="2800" dirty="0" smtClean="0">
                <a:cs typeface="Arial" panose="020B0604020202020204" pitchFamily="34" charset="0"/>
              </a:rPr>
              <a:t>use them </a:t>
            </a:r>
            <a:r>
              <a:rPr lang="en-US" sz="2800" dirty="0">
                <a:cs typeface="Arial" panose="020B0604020202020204" pitchFamily="34" charset="0"/>
              </a:rPr>
              <a:t>to select individual rows or columns:</a:t>
            </a:r>
          </a:p>
          <a:p>
            <a:pPr marL="800100" lvl="2" indent="0" algn="just">
              <a:buNone/>
            </a:pPr>
            <a:r>
              <a:rPr lang="en-US" sz="24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Application.Columns</a:t>
            </a: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(3).Select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This selects column C, just as when you click the column border.</a:t>
            </a:r>
          </a:p>
          <a:p>
            <a:pPr marL="800100" lvl="2" indent="0" algn="just">
              <a:buNone/>
            </a:pPr>
            <a:r>
              <a:rPr lang="en-US" sz="24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Application.Rows</a:t>
            </a: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(10).Select</a:t>
            </a:r>
          </a:p>
          <a:p>
            <a:pPr algn="just"/>
            <a:r>
              <a:rPr lang="en-US" sz="2800" dirty="0">
                <a:cs typeface="Arial" panose="020B0604020202020204" pitchFamily="34" charset="0"/>
              </a:rPr>
              <a:t>This selects row 10, just as when you click the row border</a:t>
            </a:r>
            <a:r>
              <a:rPr lang="en-US" sz="2800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Help</a:t>
            </a:r>
            <a:endParaRPr lang="en-US" sz="28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method will call up the standard Excel help file; or, if you have access to the </a:t>
            </a:r>
            <a:r>
              <a:rPr lang="en-US" sz="2400" dirty="0" smtClean="0">
                <a:cs typeface="Arial" panose="020B0604020202020204" pitchFamily="34" charset="0"/>
              </a:rPr>
              <a:t>Microsoft Help </a:t>
            </a:r>
            <a:r>
              <a:rPr lang="en-US" sz="2400" dirty="0">
                <a:cs typeface="Arial" panose="020B0604020202020204" pitchFamily="34" charset="0"/>
              </a:rPr>
              <a:t>Compiler, you can create your own customized help system:</a:t>
            </a:r>
          </a:p>
          <a:p>
            <a:pPr marL="800100" lvl="2" indent="0" algn="just">
              <a:buNone/>
            </a:pPr>
            <a:r>
              <a:rPr lang="en-US" sz="20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Application.Help</a:t>
            </a:r>
            <a:endParaRPr lang="en-US" sz="20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  <a:cs typeface="Arial" panose="020B0604020202020204" pitchFamily="34" charset="0"/>
              </a:rPr>
              <a:t>Quit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method closes down the Excel application completely, just as if you selected File </a:t>
            </a:r>
            <a:r>
              <a:rPr lang="en-US" sz="24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cs typeface="Arial" panose="020B0604020202020204" pitchFamily="34" charset="0"/>
              </a:rPr>
              <a:t> Exit from the Excel menu. You will still be prompted to save any unsaved files.</a:t>
            </a:r>
          </a:p>
          <a:p>
            <a:pPr marL="800100" lvl="2" indent="0" algn="just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Application.Quit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en-GB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err="1" smtClean="0">
                <a:solidFill>
                  <a:srgbClr val="FFC000"/>
                </a:solidFill>
                <a:cs typeface="Arial" panose="020B0604020202020204" pitchFamily="34" charset="0"/>
              </a:rPr>
              <a:t>RecentFiles</a:t>
            </a:r>
            <a:endParaRPr lang="en-US" sz="28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is a collection of the most recent files loaded into Excel.</a:t>
            </a:r>
          </a:p>
          <a:p>
            <a:pPr marL="800100" lvl="2" indent="0" algn="just">
              <a:buNone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Sub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Recent_files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()</a:t>
            </a:r>
          </a:p>
          <a:p>
            <a:pPr marL="800100" lvl="2" indent="0" algn="just">
              <a:buNone/>
            </a:pP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 For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Each file In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Application.RecentFiles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marL="800100" lvl="2" indent="0" algn="just">
              <a:buNone/>
            </a:pP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    </a:t>
            </a:r>
            <a:r>
              <a:rPr lang="en-U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MsgBox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file.Name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marL="800100" lvl="2" indent="0" algn="just">
              <a:buNone/>
            </a:pP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 Next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marL="800100" lvl="2" indent="0" algn="just">
              <a:buNone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End Sub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This displays the recent files loaded just as when you select File from the Excel menu </a:t>
            </a:r>
            <a:r>
              <a:rPr lang="en-US" sz="2400" dirty="0" smtClean="0">
                <a:cs typeface="Arial" panose="020B0604020202020204" pitchFamily="34" charset="0"/>
              </a:rPr>
              <a:t>and look </a:t>
            </a:r>
            <a:r>
              <a:rPr lang="en-US" sz="2400" dirty="0">
                <a:cs typeface="Arial" panose="020B0604020202020204" pitchFamily="34" charset="0"/>
              </a:rPr>
              <a:t>at the list at the bottom of the menu bar.</a:t>
            </a:r>
            <a:endParaRPr lang="en-GB" sz="20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Selection</a:t>
            </a:r>
          </a:p>
          <a:p>
            <a:r>
              <a:rPr lang="en-US" dirty="0"/>
              <a:t>This property holds the current selection object within the Excel application.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get </a:t>
            </a:r>
            <a:r>
              <a:rPr lang="en-US" dirty="0" smtClean="0"/>
              <a:t>the cell </a:t>
            </a:r>
            <a:r>
              <a:rPr lang="en-US" dirty="0"/>
              <a:t>address through the </a:t>
            </a:r>
            <a:r>
              <a:rPr lang="en-US" b="1" dirty="0"/>
              <a:t>Address </a:t>
            </a:r>
            <a:r>
              <a:rPr lang="en-US" dirty="0"/>
              <a:t>property:</a:t>
            </a:r>
          </a:p>
          <a:p>
            <a:pPr marL="800100" lvl="2" indent="0">
              <a:buNone/>
            </a:pP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Msgbox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Application.Selection.Address</a:t>
            </a:r>
            <a:endParaRPr lang="en-US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This returns the address in absolute format—for example, $</a:t>
            </a:r>
            <a:r>
              <a:rPr lang="en-US" dirty="0" smtClean="0"/>
              <a:t>B$1</a:t>
            </a:r>
          </a:p>
          <a:p>
            <a:r>
              <a:rPr lang="en-US" dirty="0" smtClean="0"/>
              <a:t>But </a:t>
            </a:r>
            <a:r>
              <a:rPr lang="en-US" dirty="0"/>
              <a:t>will not tell you </a:t>
            </a:r>
            <a:r>
              <a:rPr lang="en-US" dirty="0" smtClean="0"/>
              <a:t>which sheet </a:t>
            </a:r>
            <a:r>
              <a:rPr lang="en-US" dirty="0"/>
              <a:t>it is on.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find this out by using the </a:t>
            </a:r>
            <a:r>
              <a:rPr lang="en-US" b="1" dirty="0"/>
              <a:t>Worksheet </a:t>
            </a:r>
            <a:r>
              <a:rPr lang="en-US" dirty="0"/>
              <a:t>property of the selection:</a:t>
            </a:r>
          </a:p>
          <a:p>
            <a:pPr marL="800100" lvl="2" indent="0">
              <a:buNone/>
            </a:pP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MsgBox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Application.Selection.Worksheet.Name</a:t>
            </a:r>
            <a:endParaRPr lang="en-GB" sz="16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Sheets</a:t>
            </a:r>
          </a:p>
          <a:p>
            <a:r>
              <a:rPr lang="en-US" sz="2400" dirty="0"/>
              <a:t>This collection represents all the worksheets within the current workbook. </a:t>
            </a:r>
            <a:endParaRPr lang="en-US" sz="2400" dirty="0" smtClean="0"/>
          </a:p>
          <a:p>
            <a:r>
              <a:rPr lang="en-US" sz="2400" dirty="0" smtClean="0"/>
              <a:t>This sounds similar </a:t>
            </a:r>
            <a:r>
              <a:rPr lang="en-US" sz="2400" dirty="0"/>
              <a:t>to </a:t>
            </a:r>
            <a:r>
              <a:rPr lang="en-US" sz="2400" dirty="0" smtClean="0"/>
              <a:t>the Worksheets </a:t>
            </a:r>
            <a:r>
              <a:rPr lang="en-US" sz="2400" dirty="0"/>
              <a:t>collection that we will be looking at later, but it does </a:t>
            </a:r>
            <a:r>
              <a:rPr lang="en-US" sz="2400" dirty="0" smtClean="0"/>
              <a:t>have different </a:t>
            </a:r>
            <a:r>
              <a:rPr lang="en-US" sz="2400" dirty="0"/>
              <a:t>properties and methods. </a:t>
            </a:r>
            <a:endParaRPr lang="en-US" sz="2400" dirty="0" smtClean="0"/>
          </a:p>
          <a:p>
            <a:r>
              <a:rPr lang="en-US" sz="2400" dirty="0" smtClean="0"/>
              <a:t>Also</a:t>
            </a:r>
            <a:r>
              <a:rPr lang="en-US" sz="2400" dirty="0"/>
              <a:t>, there is no individual Sheet object, as there is </a:t>
            </a:r>
            <a:r>
              <a:rPr lang="en-US" sz="2400" dirty="0" smtClean="0"/>
              <a:t>within the Worksheets </a:t>
            </a:r>
            <a:r>
              <a:rPr lang="en-US" sz="2400" dirty="0"/>
              <a:t>collection.</a:t>
            </a:r>
          </a:p>
          <a:p>
            <a:r>
              <a:rPr lang="en-US" sz="2400" dirty="0"/>
              <a:t>Another important difference is that you can use Sheets to print or </a:t>
            </a:r>
            <a:r>
              <a:rPr lang="en-US" sz="2400" dirty="0" smtClean="0"/>
              <a:t>print-preview individual </a:t>
            </a:r>
            <a:r>
              <a:rPr lang="en-US" sz="2400" dirty="0"/>
              <a:t>sheets; </a:t>
            </a:r>
            <a:r>
              <a:rPr lang="en-US" sz="2400" dirty="0" smtClean="0"/>
              <a:t>a Worksheet </a:t>
            </a:r>
            <a:r>
              <a:rPr lang="en-US" sz="2400" dirty="0"/>
              <a:t>object does not have a method to do this.</a:t>
            </a:r>
          </a:p>
          <a:p>
            <a:r>
              <a:rPr lang="en-US" sz="2400" dirty="0"/>
              <a:t>You may have a need to print out only one worksheet.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Excel Object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400" dirty="0"/>
              <a:t>When programming in Excel using VBA, you use standard VBA commands and </a:t>
            </a:r>
            <a:r>
              <a:rPr lang="en-US" sz="2400" dirty="0" smtClean="0"/>
              <a:t>functions</a:t>
            </a:r>
            <a:r>
              <a:rPr lang="tr-TR" sz="2400" dirty="0" smtClean="0"/>
              <a:t>.</a:t>
            </a:r>
            <a:endParaRPr lang="en-US" sz="2400" dirty="0"/>
          </a:p>
          <a:p>
            <a:pPr algn="just"/>
            <a:r>
              <a:rPr lang="tr-TR" sz="2400" dirty="0" smtClean="0"/>
              <a:t>S</a:t>
            </a:r>
            <a:r>
              <a:rPr lang="en-US" sz="2400" dirty="0" err="1" smtClean="0"/>
              <a:t>uch</a:t>
            </a:r>
            <a:r>
              <a:rPr lang="en-US" sz="2400" dirty="0" smtClean="0"/>
              <a:t> </a:t>
            </a:r>
            <a:r>
              <a:rPr lang="en-US" sz="2400" dirty="0"/>
              <a:t>as </a:t>
            </a:r>
            <a:r>
              <a:rPr lang="en-US" sz="2400" dirty="0" err="1"/>
              <a:t>For..Next</a:t>
            </a:r>
            <a:r>
              <a:rPr lang="en-US" sz="2400" dirty="0"/>
              <a:t>, </a:t>
            </a:r>
            <a:r>
              <a:rPr lang="en-US" sz="2400" dirty="0" err="1"/>
              <a:t>If..Then..Else</a:t>
            </a:r>
            <a:r>
              <a:rPr lang="en-US" sz="2400" dirty="0"/>
              <a:t>, and </a:t>
            </a:r>
            <a:r>
              <a:rPr lang="en-US" sz="2400" dirty="0" err="1"/>
              <a:t>MsgBox</a:t>
            </a:r>
            <a:r>
              <a:rPr lang="en-US" sz="2400" dirty="0"/>
              <a:t>, </a:t>
            </a:r>
            <a:endParaRPr lang="tr-TR" sz="2400" dirty="0" smtClean="0"/>
          </a:p>
          <a:p>
            <a:pPr algn="just"/>
            <a:r>
              <a:rPr lang="tr-TR" sz="2400" dirty="0" smtClean="0"/>
              <a:t>B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/>
              <a:t>you use the object model to </a:t>
            </a:r>
            <a:r>
              <a:rPr lang="en-US" sz="2400" dirty="0" smtClean="0"/>
              <a:t>communicate</a:t>
            </a:r>
            <a:r>
              <a:rPr lang="tr-TR" sz="2400" dirty="0" smtClean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the Excel application by manipulating the properties and methods of the various </a:t>
            </a:r>
            <a:r>
              <a:rPr lang="en-US" sz="2400" dirty="0" smtClean="0"/>
              <a:t>objects</a:t>
            </a:r>
            <a:r>
              <a:rPr lang="tr-TR" sz="2400" dirty="0" smtClean="0"/>
              <a:t> </a:t>
            </a:r>
            <a:r>
              <a:rPr lang="en-US" sz="2400" dirty="0" smtClean="0"/>
              <a:t>such </a:t>
            </a:r>
            <a:r>
              <a:rPr lang="en-US" sz="2400" dirty="0"/>
              <a:t>as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Workbook </a:t>
            </a:r>
            <a:r>
              <a:rPr lang="en-US" sz="2400" dirty="0"/>
              <a:t>object or the Worksheet object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r>
              <a:rPr lang="en-US" sz="2400" dirty="0"/>
              <a:t>An object is a programming structure encapsulating both data and </a:t>
            </a:r>
            <a:r>
              <a:rPr lang="en-US" sz="2400" dirty="0" smtClean="0"/>
              <a:t>functionality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dirty="0" smtClean="0"/>
              <a:t>It is </a:t>
            </a:r>
            <a:r>
              <a:rPr lang="en-US" sz="2400" dirty="0" smtClean="0"/>
              <a:t>defined </a:t>
            </a:r>
            <a:r>
              <a:rPr lang="en-US" sz="2400" dirty="0"/>
              <a:t>and allocated as a single unit, and for which the only public access is through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programming </a:t>
            </a:r>
            <a:r>
              <a:rPr lang="en-US" sz="2400" dirty="0"/>
              <a:t>structure’s interfaces.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Sheets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is how you do it (</a:t>
            </a:r>
            <a:r>
              <a:rPr lang="en-US" sz="2400" dirty="0" smtClean="0"/>
              <a:t>assuming that </a:t>
            </a:r>
            <a:r>
              <a:rPr lang="en-US" sz="2400" dirty="0"/>
              <a:t>you have a worksheet called sheet1 with some data on it):</a:t>
            </a:r>
          </a:p>
          <a:p>
            <a:pPr marL="800100" lvl="2" indent="0">
              <a:buNone/>
            </a:pPr>
            <a:r>
              <a:rPr lang="en-US" sz="18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Application.Sheets</a:t>
            </a:r>
            <a:r>
              <a:rPr lang="en-US" sz="18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("sheet1").</a:t>
            </a:r>
            <a:r>
              <a:rPr lang="en-US" sz="18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PrintOut</a:t>
            </a:r>
            <a:endParaRPr lang="en-US" sz="18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/>
              <a:t>You can also preview from within your code with the </a:t>
            </a:r>
            <a:r>
              <a:rPr lang="en-US" sz="2400" dirty="0" err="1"/>
              <a:t>PrintPreview</a:t>
            </a:r>
            <a:r>
              <a:rPr lang="en-US" sz="2400" dirty="0"/>
              <a:t> method (this </a:t>
            </a:r>
            <a:r>
              <a:rPr lang="en-US" sz="2400" dirty="0" smtClean="0"/>
              <a:t>will display </a:t>
            </a:r>
            <a:r>
              <a:rPr lang="en-US" sz="2400" dirty="0"/>
              <a:t>a print preview window, but its appearance is different from what you may be used </a:t>
            </a:r>
            <a:r>
              <a:rPr lang="en-US" sz="2400" dirty="0" smtClean="0"/>
              <a:t>to in </a:t>
            </a:r>
            <a:r>
              <a:rPr lang="en-US" sz="2400" dirty="0"/>
              <a:t>previous versions of Excel):</a:t>
            </a:r>
          </a:p>
          <a:p>
            <a:pPr marL="800100" lvl="2" indent="0">
              <a:buNone/>
            </a:pPr>
            <a:r>
              <a:rPr lang="en-US" sz="18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Application.Sheets</a:t>
            </a:r>
            <a:r>
              <a:rPr lang="en-US" sz="18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("sheet1").</a:t>
            </a:r>
            <a:r>
              <a:rPr lang="en-US" sz="18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PrintPreview</a:t>
            </a:r>
            <a:endParaRPr lang="en-GB" sz="14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C000"/>
                </a:solidFill>
              </a:rPr>
              <a:t>ThisWorkbook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400" dirty="0"/>
              <a:t>This property represents where the current macro code is running:</a:t>
            </a:r>
          </a:p>
          <a:p>
            <a:pPr marL="800100" lvl="2" indent="0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MsgBox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Application.ThisWorkbook.Name</a:t>
            </a:r>
            <a:endParaRPr lang="en-US" sz="2000" b="1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00100" lvl="2" indent="0">
              <a:buNone/>
            </a:pPr>
            <a:endParaRPr lang="en-US" sz="5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Undo</a:t>
            </a:r>
          </a:p>
          <a:p>
            <a:r>
              <a:rPr lang="en-US" sz="2400" dirty="0"/>
              <a:t>This method undoes the last action on the Excel application.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is the same as selecting Edit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Undo </a:t>
            </a:r>
            <a:r>
              <a:rPr lang="en-US" sz="2400" dirty="0"/>
              <a:t>from the Excel menu.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code will generate an error if there is nothing to be undone.</a:t>
            </a:r>
          </a:p>
          <a:p>
            <a:r>
              <a:rPr lang="en-US" sz="2400" dirty="0"/>
              <a:t>This situation would occur when the workbook is first opened and no changes have </a:t>
            </a:r>
            <a:r>
              <a:rPr lang="en-US" sz="2400" dirty="0" smtClean="0"/>
              <a:t>been made </a:t>
            </a:r>
            <a:r>
              <a:rPr lang="en-US" sz="2400" dirty="0"/>
              <a:t>to it.</a:t>
            </a:r>
          </a:p>
          <a:p>
            <a:pPr marL="800100" lvl="2" indent="0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Application.Undo</a:t>
            </a:r>
            <a:endParaRPr lang="en-GB" sz="10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C000"/>
                </a:solidFill>
              </a:rPr>
              <a:t>UserName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400" dirty="0"/>
              <a:t>This property returns the name of the user logged on to the Windows system.</a:t>
            </a:r>
          </a:p>
          <a:p>
            <a:pPr marL="800100" lvl="2" indent="0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MsgBox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Application.UserName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/>
              <a:t>You may want your application to check that the user accessing your spreadsheet </a:t>
            </a:r>
            <a:r>
              <a:rPr lang="en-US" sz="2400" dirty="0" smtClean="0"/>
              <a:t>is someone </a:t>
            </a:r>
            <a:r>
              <a:rPr lang="en-US" sz="2400" dirty="0"/>
              <a:t>whom you wish to have access. </a:t>
            </a:r>
            <a:endParaRPr lang="en-US" sz="2400" dirty="0" smtClean="0"/>
          </a:p>
          <a:p>
            <a:r>
              <a:rPr lang="en-US" sz="2400" dirty="0" smtClean="0"/>
              <a:t>Although </a:t>
            </a:r>
            <a:r>
              <a:rPr lang="en-US" sz="2400" dirty="0"/>
              <a:t>Excel has its own security </a:t>
            </a:r>
            <a:r>
              <a:rPr lang="en-US" sz="2400" dirty="0" smtClean="0"/>
              <a:t>through password </a:t>
            </a:r>
            <a:r>
              <a:rPr lang="en-US" sz="2400" dirty="0"/>
              <a:t>protection, you may wish to be able to give different users different access to parts</a:t>
            </a:r>
          </a:p>
          <a:p>
            <a:r>
              <a:rPr lang="en-US" sz="2400" dirty="0"/>
              <a:t>of your workbook. </a:t>
            </a:r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can do this by comparing to a list of valid names:</a:t>
            </a:r>
          </a:p>
          <a:p>
            <a:pPr marL="800100" lvl="2" indent="0">
              <a:buNone/>
            </a:pP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If 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Application.UserName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= "Richard Shepherd" Then</a:t>
            </a:r>
            <a:endParaRPr lang="en-GB" sz="6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Main Properties, Methods, and Collections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Version</a:t>
            </a:r>
          </a:p>
          <a:p>
            <a:r>
              <a:rPr lang="en-US" sz="2400" dirty="0"/>
              <a:t>This property returns the version number of Excel / VBA being used:</a:t>
            </a:r>
          </a:p>
          <a:p>
            <a:pPr marL="800100" lvl="2" indent="0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MsgBox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Application.Version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/>
              <a:t>If you have written an add-in, you may want it to check for the version of VBA before </a:t>
            </a:r>
            <a:r>
              <a:rPr lang="en-US" sz="2400" dirty="0" smtClean="0"/>
              <a:t>it starts </a:t>
            </a:r>
            <a:r>
              <a:rPr lang="en-US" sz="2400" dirty="0"/>
              <a:t>running so that it does not crash if an older version is being used.</a:t>
            </a:r>
            <a:endParaRPr lang="en-GB" sz="6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Workbook Object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r>
              <a:rPr lang="en-US" sz="2400" dirty="0"/>
              <a:t>The Workbook object represents an entire workbook loaded into Excel. </a:t>
            </a:r>
            <a:endParaRPr lang="en-US" sz="2400" dirty="0" smtClean="0"/>
          </a:p>
          <a:p>
            <a:r>
              <a:rPr lang="en-US" sz="2400" dirty="0" smtClean="0"/>
              <a:t>The default workbook </a:t>
            </a:r>
            <a:r>
              <a:rPr lang="en-US" sz="2400" dirty="0"/>
              <a:t>is </a:t>
            </a:r>
            <a:r>
              <a:rPr lang="en-US" sz="2400" b="1" dirty="0"/>
              <a:t>Book1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is one level down from the Application object.</a:t>
            </a:r>
          </a:p>
          <a:p>
            <a:r>
              <a:rPr lang="en-US" sz="2400" dirty="0"/>
              <a:t>The Workbook object forms a part of a Workbooks collection, which represents all </a:t>
            </a:r>
            <a:r>
              <a:rPr lang="en-US" sz="2400" dirty="0" smtClean="0"/>
              <a:t>the workbooks </a:t>
            </a:r>
            <a:r>
              <a:rPr lang="en-US" sz="2400" dirty="0"/>
              <a:t>currently loaded into Excel. </a:t>
            </a:r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cannot reference the Workbook object directly;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must access it through </a:t>
            </a:r>
            <a:r>
              <a:rPr lang="en-US" sz="2400" dirty="0" smtClean="0"/>
              <a:t>the Workbooks collection.</a:t>
            </a:r>
          </a:p>
          <a:p>
            <a:r>
              <a:rPr lang="en-US" sz="2400" dirty="0"/>
              <a:t>These are the main properties, methods, and collections you will use within </a:t>
            </a:r>
            <a:r>
              <a:rPr lang="en-US" sz="2400" dirty="0" smtClean="0"/>
              <a:t>the Workbook object.</a:t>
            </a:r>
            <a:endParaRPr lang="en-US" sz="2400" dirty="0"/>
          </a:p>
          <a:p>
            <a:endParaRPr lang="en-GB" sz="6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Workbook Object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Activate</a:t>
            </a:r>
          </a:p>
          <a:p>
            <a:r>
              <a:rPr lang="en-US" sz="2400" dirty="0"/>
              <a:t>This method activates the workbook specified in the Collection object.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will </a:t>
            </a:r>
            <a:r>
              <a:rPr lang="en-US" sz="2400" dirty="0" smtClean="0"/>
              <a:t>automatically go </a:t>
            </a:r>
            <a:r>
              <a:rPr lang="en-US" sz="2400" dirty="0"/>
              <a:t>to the active sheet within that workbook. </a:t>
            </a:r>
            <a:endParaRPr lang="en-US" sz="2400" dirty="0" smtClean="0"/>
          </a:p>
          <a:p>
            <a:r>
              <a:rPr lang="en-US" sz="2400" dirty="0" smtClean="0"/>
              <a:t>is </a:t>
            </a:r>
            <a:r>
              <a:rPr lang="en-US" sz="2400" dirty="0"/>
              <a:t>the same as selecting Window from </a:t>
            </a:r>
            <a:r>
              <a:rPr lang="en-US" sz="2400" dirty="0" smtClean="0"/>
              <a:t>the Excel </a:t>
            </a:r>
            <a:r>
              <a:rPr lang="en-US" sz="2400" dirty="0"/>
              <a:t>menu and clicking a workbook. </a:t>
            </a:r>
            <a:endParaRPr lang="en-US" sz="2400" dirty="0" smtClean="0"/>
          </a:p>
          <a:p>
            <a:r>
              <a:rPr lang="en-US" sz="2400" dirty="0" smtClean="0"/>
              <a:t>However</a:t>
            </a:r>
            <a:r>
              <a:rPr lang="en-US" sz="2400" dirty="0"/>
              <a:t>, a window does not necessarily equal </a:t>
            </a:r>
            <a:r>
              <a:rPr lang="en-US" sz="2400" dirty="0" smtClean="0"/>
              <a:t>a workbook</a:t>
            </a:r>
            <a:r>
              <a:rPr lang="en-US" sz="2400" dirty="0"/>
              <a:t>. </a:t>
            </a:r>
            <a:endParaRPr lang="en-US" sz="2400" dirty="0" smtClean="0"/>
          </a:p>
          <a:p>
            <a:pPr marL="800100" lvl="2" indent="0">
              <a:buNone/>
            </a:pP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Workbooks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("book1").Activate</a:t>
            </a:r>
            <a:endParaRPr lang="en-GB" sz="2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Workbook Object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C000"/>
                </a:solidFill>
              </a:rPr>
              <a:t>ActiveSheet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400" dirty="0"/>
              <a:t>This property references the active sheet within a particular workbook. </a:t>
            </a:r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may </a:t>
            </a:r>
            <a:r>
              <a:rPr lang="en-US" sz="2400" dirty="0" smtClean="0"/>
              <a:t>remember that </a:t>
            </a:r>
            <a:r>
              <a:rPr lang="en-US" sz="2400" dirty="0" err="1"/>
              <a:t>ActiveSheet</a:t>
            </a:r>
            <a:r>
              <a:rPr lang="en-US" sz="2400" dirty="0"/>
              <a:t> was also mentioned in relation to the Application object, but in that case </a:t>
            </a:r>
            <a:r>
              <a:rPr lang="en-US" sz="2400" dirty="0" smtClean="0"/>
              <a:t>it refers </a:t>
            </a:r>
            <a:r>
              <a:rPr lang="en-US" sz="2400" dirty="0"/>
              <a:t>to the active sheet anywhere within the application. </a:t>
            </a: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several workbooks are loaded, </a:t>
            </a:r>
            <a:r>
              <a:rPr lang="en-US" sz="2400" dirty="0" smtClean="0"/>
              <a:t>it refers </a:t>
            </a:r>
            <a:r>
              <a:rPr lang="en-US" sz="2400" dirty="0"/>
              <a:t>to the last sheet that was given the focus.</a:t>
            </a:r>
          </a:p>
          <a:p>
            <a:r>
              <a:rPr lang="en-US" sz="2400" dirty="0"/>
              <a:t>The Workbook object allows you to fine tune your selection and to specify </a:t>
            </a:r>
            <a:r>
              <a:rPr lang="en-US" sz="2400" dirty="0" smtClean="0"/>
              <a:t>which workbook </a:t>
            </a:r>
            <a:r>
              <a:rPr lang="en-US" sz="2400" dirty="0"/>
              <a:t>you want to see the active sheet in:</a:t>
            </a:r>
          </a:p>
          <a:p>
            <a:pPr marL="800100" lvl="2" indent="0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MsgBox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Workbooks("book1").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ActiveSheet.Name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/>
              <a:t>This returns “Sheet1” if this is the active sheet.</a:t>
            </a:r>
            <a:endParaRPr lang="en-GB" sz="2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Workbook Object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Close</a:t>
            </a:r>
          </a:p>
          <a:p>
            <a:r>
              <a:rPr lang="en-US" sz="2400" dirty="0"/>
              <a:t>This method closes the workbook just as when you select File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Close from the Excel menu. </a:t>
            </a:r>
            <a:endParaRPr lang="en-US" sz="2400" dirty="0" smtClean="0"/>
          </a:p>
          <a:p>
            <a:r>
              <a:rPr lang="en-US" sz="2400" dirty="0" smtClean="0"/>
              <a:t>There are </a:t>
            </a:r>
            <a:r>
              <a:rPr lang="en-US" sz="2400" dirty="0"/>
              <a:t>optional parameters to save the file, give it a different filename, and route the workbook:</a:t>
            </a:r>
          </a:p>
          <a:p>
            <a:pPr marL="800100" lvl="2" indent="0">
              <a:buNone/>
            </a:pP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Workbooks("book1").Close (True,"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Myfile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")</a:t>
            </a:r>
          </a:p>
          <a:p>
            <a:endParaRPr lang="en-US" sz="500" dirty="0" smtClean="0"/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FFC000"/>
                </a:solidFill>
              </a:rPr>
              <a:t>HasPassword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400" dirty="0"/>
              <a:t>This property returns True or False, depending on whether the workbook is protected by </a:t>
            </a:r>
            <a:r>
              <a:rPr lang="en-US" sz="2400" dirty="0" smtClean="0"/>
              <a:t>a password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obvious reasons, it is read-only</a:t>
            </a:r>
            <a:r>
              <a:rPr lang="en-US" sz="2400" dirty="0" smtClean="0"/>
              <a:t>!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	</a:t>
            </a:r>
            <a:r>
              <a:rPr lang="en-US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MsgBox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Workbooks("book1").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HasPassword</a:t>
            </a:r>
            <a:endParaRPr lang="en-GB" sz="2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Workbook Object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C000"/>
                </a:solidFill>
              </a:rPr>
              <a:t>PrintOut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400" dirty="0"/>
              <a:t>This method prints out the active sheet of the referenced workbook to the current printer. </a:t>
            </a:r>
            <a:endParaRPr lang="en-US" sz="2400" dirty="0" smtClean="0"/>
          </a:p>
          <a:p>
            <a:r>
              <a:rPr lang="en-US" sz="2400" dirty="0" smtClean="0"/>
              <a:t>You need </a:t>
            </a:r>
            <a:r>
              <a:rPr lang="en-US" sz="2400" dirty="0"/>
              <a:t>to ensure that there is data on your active sheet; otherwise, nothing will be printed.</a:t>
            </a:r>
          </a:p>
          <a:p>
            <a:pPr marL="800100" lvl="2" indent="0">
              <a:buNone/>
            </a:pP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Workbooks("book1").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PrintOut</a:t>
            </a:r>
            <a:endParaRPr lang="en-US" sz="20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500" dirty="0" smtClean="0"/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FFC000"/>
                </a:solidFill>
              </a:rPr>
              <a:t>PrintPreview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400" dirty="0"/>
              <a:t>This method provides a print preview on the active sheet of the referenced workbook: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	Workbooks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("book1").</a:t>
            </a:r>
            <a:r>
              <a:rPr lang="en-US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PrintPreview</a:t>
            </a:r>
            <a:endParaRPr lang="en-GB" sz="2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Workbook Object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C000"/>
                </a:solidFill>
              </a:rPr>
              <a:t>ReadOnly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400" dirty="0"/>
              <a:t>This property returns True or False, depending on whether the workbook is read-only. </a:t>
            </a:r>
            <a:endParaRPr lang="en-US" sz="2400" dirty="0" smtClean="0"/>
          </a:p>
          <a:p>
            <a:r>
              <a:rPr lang="en-US" sz="2400" dirty="0" smtClean="0"/>
              <a:t>This could </a:t>
            </a:r>
            <a:r>
              <a:rPr lang="en-US" sz="2400" dirty="0"/>
              <a:t>be quite important if your code changes spreadsheet cells, because the </a:t>
            </a:r>
            <a:r>
              <a:rPr lang="en-US" sz="2400" dirty="0" smtClean="0"/>
              <a:t>workbook would </a:t>
            </a:r>
            <a:r>
              <a:rPr lang="en-US" sz="2400" dirty="0"/>
              <a:t>then need to be saved under a different name.</a:t>
            </a:r>
          </a:p>
          <a:p>
            <a:pPr marL="800100" lvl="2" indent="0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MsgBox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Workbooks("book1").</a:t>
            </a:r>
            <a:r>
              <a:rPr lang="en-US" sz="20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ReadOnly</a:t>
            </a:r>
            <a:endParaRPr lang="en-US" sz="2000" b="1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00100" lvl="2" indent="0">
              <a:buNone/>
            </a:pPr>
            <a:endParaRPr lang="en-US" sz="5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Save and </a:t>
            </a:r>
            <a:r>
              <a:rPr lang="en-US" sz="2800" b="1" dirty="0" err="1">
                <a:solidFill>
                  <a:srgbClr val="FFC000"/>
                </a:solidFill>
              </a:rPr>
              <a:t>SaveAs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400" dirty="0"/>
              <a:t>These methods save your workbook, normally before it is closed. </a:t>
            </a:r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can save to the </a:t>
            </a:r>
            <a:r>
              <a:rPr lang="en-US" sz="2400" dirty="0" smtClean="0"/>
              <a:t>same name</a:t>
            </a:r>
            <a:r>
              <a:rPr lang="en-US" sz="2400" dirty="0"/>
              <a:t>, or you can use the </a:t>
            </a:r>
            <a:r>
              <a:rPr lang="en-US" sz="2400" dirty="0" err="1"/>
              <a:t>SaveAs</a:t>
            </a:r>
            <a:r>
              <a:rPr lang="en-US" sz="2400" dirty="0"/>
              <a:t> method to save to a different filename. </a:t>
            </a:r>
            <a:endParaRPr lang="en-GB" sz="2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Excel Object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 object is a part of the Excel program. </a:t>
            </a:r>
            <a:endParaRPr lang="tr-TR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objects are arranged in a hierarchy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en-US" sz="2400" dirty="0" smtClean="0"/>
              <a:t>For</a:t>
            </a:r>
            <a:r>
              <a:rPr lang="tr-TR" sz="2400" dirty="0" smtClean="0"/>
              <a:t> </a:t>
            </a:r>
            <a:r>
              <a:rPr lang="en-US" sz="2400" dirty="0" smtClean="0"/>
              <a:t>example</a:t>
            </a:r>
            <a:r>
              <a:rPr lang="en-US" sz="2400" dirty="0"/>
              <a:t>, at the top of the object model is the </a:t>
            </a:r>
            <a:r>
              <a:rPr lang="en-US" sz="2400" b="1" dirty="0"/>
              <a:t>Application </a:t>
            </a:r>
            <a:r>
              <a:rPr lang="en-US" sz="2400" dirty="0"/>
              <a:t>object, which is Excel itself.</a:t>
            </a:r>
          </a:p>
          <a:p>
            <a:r>
              <a:rPr lang="en-US" sz="2400" dirty="0"/>
              <a:t>Under the </a:t>
            </a:r>
            <a:r>
              <a:rPr lang="en-US" sz="2400" b="1" dirty="0"/>
              <a:t>Application </a:t>
            </a:r>
            <a:r>
              <a:rPr lang="en-US" sz="2400" dirty="0"/>
              <a:t>object is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b="1" dirty="0" smtClean="0"/>
              <a:t>Workbook </a:t>
            </a:r>
            <a:r>
              <a:rPr lang="en-US" sz="2400" dirty="0"/>
              <a:t>object, and within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b="1" dirty="0" smtClean="0"/>
              <a:t>Workbook </a:t>
            </a:r>
            <a:r>
              <a:rPr lang="en-US" sz="2400" dirty="0"/>
              <a:t>object </a:t>
            </a:r>
            <a:r>
              <a:rPr lang="en-US" sz="2400" dirty="0" smtClean="0"/>
              <a:t>are</a:t>
            </a:r>
            <a:r>
              <a:rPr lang="tr-TR" sz="2400" dirty="0" smtClean="0"/>
              <a:t> </a:t>
            </a:r>
            <a:r>
              <a:rPr lang="en-US" sz="2400" b="1" dirty="0" smtClean="0"/>
              <a:t>Worksheet </a:t>
            </a:r>
            <a:r>
              <a:rPr lang="en-US" sz="2400" dirty="0"/>
              <a:t>objects. </a:t>
            </a:r>
            <a:endParaRPr lang="tr-TR" sz="2400" dirty="0" smtClean="0"/>
          </a:p>
          <a:p>
            <a:r>
              <a:rPr lang="en-US" sz="2400" dirty="0" smtClean="0"/>
              <a:t>Within each</a:t>
            </a:r>
            <a:r>
              <a:rPr lang="tr-TR" sz="2400" dirty="0" smtClean="0"/>
              <a:t> </a:t>
            </a:r>
            <a:r>
              <a:rPr lang="en-US" sz="2400" b="1" dirty="0" smtClean="0"/>
              <a:t>Worksheet </a:t>
            </a:r>
            <a:r>
              <a:rPr lang="en-US" sz="2400" dirty="0"/>
              <a:t>object are </a:t>
            </a:r>
            <a:r>
              <a:rPr lang="en-US" sz="2400" b="1" dirty="0"/>
              <a:t>Range </a:t>
            </a:r>
            <a:r>
              <a:rPr lang="en-US" sz="2400" dirty="0"/>
              <a:t>objects, and so on.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Workbook Object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Save </a:t>
            </a:r>
            <a:r>
              <a:rPr lang="en-US" sz="2800" b="1" dirty="0">
                <a:solidFill>
                  <a:srgbClr val="FFC000"/>
                </a:solidFill>
              </a:rPr>
              <a:t>and </a:t>
            </a:r>
            <a:r>
              <a:rPr lang="en-US" sz="2800" b="1" dirty="0" err="1">
                <a:solidFill>
                  <a:srgbClr val="FFC000"/>
                </a:solidFill>
              </a:rPr>
              <a:t>SaveAs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400" dirty="0" smtClean="0"/>
              <a:t>Save </a:t>
            </a:r>
            <a:r>
              <a:rPr lang="en-US" sz="2400" dirty="0"/>
              <a:t>will </a:t>
            </a:r>
            <a:r>
              <a:rPr lang="en-US" sz="2400" dirty="0" smtClean="0"/>
              <a:t>overwrite the </a:t>
            </a:r>
            <a:r>
              <a:rPr lang="en-US" sz="2400" dirty="0"/>
              <a:t>previous version; </a:t>
            </a:r>
            <a:r>
              <a:rPr lang="en-US" sz="2400" dirty="0" err="1"/>
              <a:t>SaveAs</a:t>
            </a:r>
            <a:r>
              <a:rPr lang="en-US" sz="2400" dirty="0"/>
              <a:t> will create a new version.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example assumes that </a:t>
            </a:r>
            <a:r>
              <a:rPr lang="en-US" sz="2400" dirty="0" smtClean="0"/>
              <a:t>you already </a:t>
            </a:r>
            <a:r>
              <a:rPr lang="en-US" sz="2400" dirty="0"/>
              <a:t>have a workbook called book1 loaded that has already been saved off: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	Workbooks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("book1").Save</a:t>
            </a:r>
            <a:endParaRPr lang="en-GB" sz="2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Workbook Object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Save </a:t>
            </a:r>
            <a:r>
              <a:rPr lang="en-US" sz="2800" b="1" dirty="0">
                <a:solidFill>
                  <a:srgbClr val="FFC000"/>
                </a:solidFill>
              </a:rPr>
              <a:t>and </a:t>
            </a:r>
            <a:r>
              <a:rPr lang="en-US" sz="2800" b="1" dirty="0" err="1">
                <a:solidFill>
                  <a:srgbClr val="FFC000"/>
                </a:solidFill>
              </a:rPr>
              <a:t>SaveAs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400" dirty="0" smtClean="0"/>
              <a:t>Save </a:t>
            </a:r>
            <a:r>
              <a:rPr lang="en-US" sz="2400" dirty="0"/>
              <a:t>will </a:t>
            </a:r>
            <a:r>
              <a:rPr lang="en-US" sz="2400" dirty="0" smtClean="0"/>
              <a:t>overwrite the </a:t>
            </a:r>
            <a:r>
              <a:rPr lang="en-US" sz="2400" dirty="0"/>
              <a:t>previous version; </a:t>
            </a:r>
            <a:r>
              <a:rPr lang="en-US" sz="2400" dirty="0" err="1"/>
              <a:t>SaveAs</a:t>
            </a:r>
            <a:r>
              <a:rPr lang="en-US" sz="2400" dirty="0"/>
              <a:t> will create a new version.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example assumes that </a:t>
            </a:r>
            <a:r>
              <a:rPr lang="en-US" sz="2400" dirty="0" smtClean="0"/>
              <a:t>you already </a:t>
            </a:r>
            <a:r>
              <a:rPr lang="en-US" sz="2400" dirty="0"/>
              <a:t>have a workbook called book1 </a:t>
            </a:r>
            <a:r>
              <a:rPr lang="en-US" sz="2400" b="1" dirty="0"/>
              <a:t>loaded</a:t>
            </a:r>
            <a:r>
              <a:rPr lang="en-US" sz="2400" dirty="0"/>
              <a:t> that has already been saved off: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		Workbooks</a:t>
            </a:r>
            <a:r>
              <a:rPr lang="en-US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("book1").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Save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Saved</a:t>
            </a:r>
          </a:p>
          <a:p>
            <a:r>
              <a:rPr lang="en-US" sz="2400" dirty="0"/>
              <a:t>This property returns True or False, depending on whether the workbook has been </a:t>
            </a:r>
            <a:r>
              <a:rPr lang="en-US" sz="2400" dirty="0" smtClean="0"/>
              <a:t>saved pending </a:t>
            </a:r>
            <a:r>
              <a:rPr lang="en-US" sz="2400" dirty="0"/>
              <a:t>any changes the user has entered.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Workbook Object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Saved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400" dirty="0" smtClean="0"/>
              <a:t>If </a:t>
            </a:r>
            <a:r>
              <a:rPr lang="en-US" sz="2400" dirty="0"/>
              <a:t>the workbook has been saved and no </a:t>
            </a:r>
            <a:r>
              <a:rPr lang="en-US" sz="2400" dirty="0" smtClean="0"/>
              <a:t>further changes </a:t>
            </a:r>
            <a:r>
              <a:rPr lang="en-US" sz="2400" dirty="0"/>
              <a:t>have been made, this will display True. </a:t>
            </a: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changes are then made, it will </a:t>
            </a:r>
            <a:r>
              <a:rPr lang="en-US" sz="2400" dirty="0" smtClean="0"/>
              <a:t>display False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example assumes that you already have a workbook called book1 loaded.</a:t>
            </a:r>
          </a:p>
          <a:p>
            <a:pPr marL="800100" lvl="2" indent="0">
              <a:buNone/>
            </a:pP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MsgBox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Workbooks("book1").Saved</a:t>
            </a:r>
          </a:p>
          <a:p>
            <a:endParaRPr lang="en-US" sz="500" dirty="0" smtClean="0"/>
          </a:p>
          <a:p>
            <a:pPr marL="0" indent="0">
              <a:buNone/>
            </a:pPr>
            <a:endParaRPr lang="en-GB" sz="3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Windows Object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r>
              <a:rPr lang="en-US" sz="2400" dirty="0"/>
              <a:t>This object represents all the windows within the Excel application.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is easy to confuse </a:t>
            </a:r>
            <a:r>
              <a:rPr lang="en-US" sz="2400" dirty="0" smtClean="0"/>
              <a:t>this with the Workbooks </a:t>
            </a:r>
            <a:r>
              <a:rPr lang="en-US" sz="2400" dirty="0"/>
              <a:t>collection, but they are not always the same thing. </a:t>
            </a:r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can open a </a:t>
            </a:r>
            <a:r>
              <a:rPr lang="en-US" sz="2400" dirty="0" smtClean="0"/>
              <a:t>new window </a:t>
            </a:r>
            <a:r>
              <a:rPr lang="en-US" sz="2400" dirty="0"/>
              <a:t>by selecting Window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New Window from the Excel menu.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produces </a:t>
            </a:r>
            <a:r>
              <a:rPr lang="en-US" sz="2400" dirty="0" smtClean="0"/>
              <a:t>another window </a:t>
            </a:r>
            <a:r>
              <a:rPr lang="en-US" sz="2400" dirty="0"/>
              <a:t>with a copy of the existing workbook within it. </a:t>
            </a: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you select Window from the </a:t>
            </a:r>
            <a:r>
              <a:rPr lang="en-US" sz="2400" dirty="0" smtClean="0"/>
              <a:t>Excel menu </a:t>
            </a:r>
            <a:r>
              <a:rPr lang="en-US" sz="2400" dirty="0"/>
              <a:t>again, you will see that at the bottom of the menu bar there are now two windows</a:t>
            </a:r>
            <a:r>
              <a:rPr lang="en-US" sz="2400" dirty="0" smtClean="0"/>
              <a:t>, </a:t>
            </a:r>
            <a:r>
              <a:rPr lang="en-US" sz="2400" b="1" dirty="0" smtClean="0"/>
              <a:t>Book1:1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dirty="0"/>
              <a:t>Book1:2</a:t>
            </a:r>
            <a:r>
              <a:rPr lang="en-US" sz="2400" dirty="0"/>
              <a:t>, but both are based on one workbook.</a:t>
            </a:r>
            <a:endParaRPr lang="en-GB" sz="300" b="1" i="1" dirty="0" smtClean="0">
              <a:solidFill>
                <a:schemeClr val="bg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Windows Object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11965"/>
            <a:ext cx="10883280" cy="5314122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The Windows collection represents what you see when you select the Window option </a:t>
            </a:r>
            <a:r>
              <a:rPr lang="en-US" sz="2400" dirty="0" smtClean="0"/>
              <a:t>on the </a:t>
            </a:r>
            <a:r>
              <a:rPr lang="en-US" sz="2400" dirty="0"/>
              <a:t>Excel </a:t>
            </a:r>
            <a:r>
              <a:rPr lang="en-US" sz="2400" dirty="0" smtClean="0"/>
              <a:t>menu.</a:t>
            </a:r>
          </a:p>
          <a:p>
            <a:pPr algn="just"/>
            <a:r>
              <a:rPr lang="en-US" sz="2400" dirty="0" smtClean="0"/>
              <a:t>Many </a:t>
            </a:r>
            <a:r>
              <a:rPr lang="en-US" sz="2400" dirty="0"/>
              <a:t>of this object’s methods relate to the options on the </a:t>
            </a:r>
            <a:r>
              <a:rPr lang="en-US" sz="2400" dirty="0" smtClean="0"/>
              <a:t>Window menu</a:t>
            </a:r>
            <a:r>
              <a:rPr lang="en-US" sz="2400" dirty="0"/>
              <a:t>, </a:t>
            </a:r>
            <a:r>
              <a:rPr lang="en-US" sz="2400" dirty="0" smtClean="0"/>
              <a:t>such </a:t>
            </a:r>
            <a:r>
              <a:rPr lang="en-US" sz="2400" dirty="0"/>
              <a:t>as Split or Freeze Panes</a:t>
            </a:r>
            <a:r>
              <a:rPr lang="en-US" sz="2400" dirty="0" smtClean="0"/>
              <a:t>.</a:t>
            </a:r>
          </a:p>
          <a:p>
            <a:pPr algn="just"/>
            <a:endParaRPr lang="en-US" sz="500" dirty="0" smtClean="0"/>
          </a:p>
          <a:p>
            <a:pPr algn="just"/>
            <a:r>
              <a:rPr lang="en-US" sz="2800" b="1" dirty="0">
                <a:solidFill>
                  <a:srgbClr val="FFC000"/>
                </a:solidFill>
                <a:cs typeface="Arial" panose="020B0604020202020204" pitchFamily="34" charset="0"/>
              </a:rPr>
              <a:t>Activate, </a:t>
            </a:r>
            <a:r>
              <a:rPr lang="en-US" sz="2800" b="1" dirty="0" err="1">
                <a:solidFill>
                  <a:srgbClr val="FFC000"/>
                </a:solidFill>
                <a:cs typeface="Arial" panose="020B0604020202020204" pitchFamily="34" charset="0"/>
              </a:rPr>
              <a:t>ActivateNext</a:t>
            </a:r>
            <a:r>
              <a:rPr lang="en-US" sz="2800" b="1" dirty="0">
                <a:solidFill>
                  <a:srgbClr val="FFC000"/>
                </a:solidFill>
                <a:cs typeface="Arial" panose="020B0604020202020204" pitchFamily="34" charset="0"/>
              </a:rPr>
              <a:t>, and </a:t>
            </a:r>
            <a:r>
              <a:rPr lang="en-US" sz="2800" b="1" dirty="0" err="1">
                <a:solidFill>
                  <a:srgbClr val="FFC000"/>
                </a:solidFill>
                <a:cs typeface="Arial" panose="020B0604020202020204" pitchFamily="34" charset="0"/>
              </a:rPr>
              <a:t>ActivatePrevious</a:t>
            </a:r>
            <a:endParaRPr lang="en-US" sz="28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These methods allow you to activate a particular window from within your code </a:t>
            </a:r>
            <a:r>
              <a:rPr lang="en-US" sz="2400" dirty="0" smtClean="0">
                <a:cs typeface="Arial" panose="020B0604020202020204" pitchFamily="34" charset="0"/>
              </a:rPr>
              <a:t>by specifying </a:t>
            </a:r>
            <a:r>
              <a:rPr lang="en-US" sz="2400" dirty="0">
                <a:cs typeface="Arial" panose="020B0604020202020204" pitchFamily="34" charset="0"/>
              </a:rPr>
              <a:t>the window within </a:t>
            </a:r>
            <a:r>
              <a:rPr lang="en-US" sz="2400" dirty="0" smtClean="0">
                <a:cs typeface="Arial" panose="020B0604020202020204" pitchFamily="34" charset="0"/>
              </a:rPr>
              <a:t>the Windows </a:t>
            </a:r>
            <a:r>
              <a:rPr lang="en-US" sz="2400" dirty="0">
                <a:cs typeface="Arial" panose="020B0604020202020204" pitchFamily="34" charset="0"/>
              </a:rPr>
              <a:t>collection. </a:t>
            </a:r>
            <a:endParaRPr lang="en-US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Index </a:t>
            </a:r>
            <a:r>
              <a:rPr lang="en-US" sz="2400" dirty="0">
                <a:cs typeface="Arial" panose="020B0604020202020204" pitchFamily="34" charset="0"/>
              </a:rPr>
              <a:t>with the name or number </a:t>
            </a:r>
            <a:r>
              <a:rPr lang="en-US" sz="2400" dirty="0" smtClean="0">
                <a:cs typeface="Arial" panose="020B0604020202020204" pitchFamily="34" charset="0"/>
              </a:rPr>
              <a:t>of that </a:t>
            </a:r>
            <a:r>
              <a:rPr lang="en-US" sz="2400" dirty="0">
                <a:cs typeface="Arial" panose="020B0604020202020204" pitchFamily="34" charset="0"/>
              </a:rPr>
              <a:t>window and then use the </a:t>
            </a:r>
            <a:r>
              <a:rPr lang="en-US" sz="2400" b="1" dirty="0">
                <a:cs typeface="Arial" panose="020B0604020202020204" pitchFamily="34" charset="0"/>
              </a:rPr>
              <a:t>Activate method</a:t>
            </a:r>
            <a:r>
              <a:rPr lang="en-US" sz="2400" dirty="0">
                <a:cs typeface="Arial" panose="020B0604020202020204" pitchFamily="34" charset="0"/>
              </a:rPr>
              <a:t>.</a:t>
            </a:r>
            <a:endParaRPr lang="en-GB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Excel Object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Each object can contain settings, called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properties</a:t>
            </a:r>
            <a:r>
              <a:rPr lang="en-US" sz="2400" dirty="0"/>
              <a:t>, and actions that can be performed on the object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called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methods</a:t>
            </a:r>
            <a:r>
              <a:rPr lang="en-US" sz="2400" dirty="0"/>
              <a:t>. </a:t>
            </a:r>
            <a:endParaRPr lang="tr-TR" sz="2400" dirty="0" smtClean="0"/>
          </a:p>
          <a:p>
            <a:pPr algn="just"/>
            <a:r>
              <a:rPr lang="en-US" sz="2400" dirty="0" smtClean="0"/>
              <a:t>For </a:t>
            </a:r>
            <a:r>
              <a:rPr lang="en-US" sz="2400" dirty="0"/>
              <a:t>example, if you want to enter data into a cell reference using code, </a:t>
            </a:r>
            <a:r>
              <a:rPr lang="en-US" sz="2400" dirty="0" smtClean="0"/>
              <a:t>you</a:t>
            </a:r>
            <a:r>
              <a:rPr lang="tr-TR" sz="2400" dirty="0" smtClean="0"/>
              <a:t> </a:t>
            </a:r>
            <a:r>
              <a:rPr lang="en-US" sz="2400" dirty="0" smtClean="0"/>
              <a:t>refer </a:t>
            </a:r>
            <a:r>
              <a:rPr lang="en-US" sz="2400" dirty="0"/>
              <a:t>to the range property of the worksheet. </a:t>
            </a:r>
            <a:endParaRPr lang="tr-TR" sz="2400" dirty="0" smtClean="0"/>
          </a:p>
          <a:p>
            <a:pPr algn="just"/>
            <a:r>
              <a:rPr lang="en-US" sz="2400" dirty="0" smtClean="0"/>
              <a:t>You </a:t>
            </a:r>
            <a:r>
              <a:rPr lang="en-US" sz="2400" dirty="0"/>
              <a:t>specify a cell or a range of cells in the </a:t>
            </a:r>
            <a:r>
              <a:rPr lang="en-US" sz="2400" dirty="0" smtClean="0"/>
              <a:t>range</a:t>
            </a:r>
            <a:r>
              <a:rPr lang="tr-TR" sz="2400" dirty="0" smtClean="0"/>
              <a:t> </a:t>
            </a:r>
            <a:r>
              <a:rPr lang="en-US" sz="2400" dirty="0" smtClean="0"/>
              <a:t>property </a:t>
            </a:r>
            <a:r>
              <a:rPr lang="en-US" sz="2400" dirty="0"/>
              <a:t>and then use the text or value property to place your data in the cells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800100" lvl="2" indent="0" algn="just">
              <a:buNone/>
            </a:pP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Worksheets("sheet1").</a:t>
            </a: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Range(</a:t>
            </a:r>
            <a:r>
              <a:rPr lang="tr-TR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«A</a:t>
            </a: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").Value="</a:t>
            </a:r>
            <a:r>
              <a:rPr lang="en-US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MyData</a:t>
            </a:r>
            <a:r>
              <a:rPr lang="en-US" sz="20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tr-TR" sz="2000" b="1" i="1" dirty="0" smtClean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Properties and Methods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2400" dirty="0"/>
              <a:t>All objects in the Excel object model have </a:t>
            </a:r>
            <a:r>
              <a:rPr lang="en-US" sz="2400" b="1" i="1" dirty="0">
                <a:solidFill>
                  <a:schemeClr val="accent2"/>
                </a:solidFill>
              </a:rPr>
              <a:t>properties</a:t>
            </a:r>
            <a:r>
              <a:rPr lang="en-US" sz="2400" dirty="0"/>
              <a:t> or </a:t>
            </a:r>
            <a:r>
              <a:rPr lang="en-US" sz="2400" b="1" i="1" dirty="0">
                <a:solidFill>
                  <a:schemeClr val="accent2"/>
                </a:solidFill>
              </a:rPr>
              <a:t>methods</a:t>
            </a:r>
            <a:r>
              <a:rPr lang="en-US" sz="2400" dirty="0"/>
              <a:t> or both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A property is a </a:t>
            </a:r>
            <a:r>
              <a:rPr lang="en-US" sz="2400" dirty="0" smtClean="0">
                <a:cs typeface="Arial" panose="020B0604020202020204" pitchFamily="34" charset="0"/>
              </a:rPr>
              <a:t>scalar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attribute </a:t>
            </a:r>
            <a:r>
              <a:rPr lang="en-US" sz="2400" dirty="0">
                <a:cs typeface="Arial" panose="020B0604020202020204" pitchFamily="34" charset="0"/>
              </a:rPr>
              <a:t>that defines various parameters of an object. </a:t>
            </a:r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An </a:t>
            </a:r>
            <a:r>
              <a:rPr lang="en-US" sz="2400" dirty="0">
                <a:cs typeface="Arial" panose="020B0604020202020204" pitchFamily="34" charset="0"/>
              </a:rPr>
              <a:t>example is the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Visible</a:t>
            </a:r>
            <a:r>
              <a:rPr lang="en-US" sz="2400" dirty="0">
                <a:cs typeface="Arial" panose="020B0604020202020204" pitchFamily="34" charset="0"/>
              </a:rPr>
              <a:t> property of </a:t>
            </a:r>
            <a:r>
              <a:rPr lang="en-US" sz="2400" dirty="0" smtClean="0">
                <a:cs typeface="Arial" panose="020B0604020202020204" pitchFamily="34" charset="0"/>
              </a:rPr>
              <a:t>a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worksheet</a:t>
            </a:r>
            <a:r>
              <a:rPr lang="tr-TR" sz="2400" dirty="0" smtClean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cs typeface="Arial" panose="020B0604020202020204" pitchFamily="34" charset="0"/>
              </a:rPr>
              <a:t>The Workbooks object has a 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Count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property </a:t>
            </a:r>
            <a:r>
              <a:rPr lang="en-US" sz="2400" dirty="0">
                <a:cs typeface="Arial" panose="020B0604020202020204" pitchFamily="34" charset="0"/>
              </a:rPr>
              <a:t>that defines how many workbooks are loaded into the Excel application. </a:t>
            </a:r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The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properties </a:t>
            </a:r>
            <a:r>
              <a:rPr lang="en-US" sz="2400" dirty="0">
                <a:cs typeface="Arial" panose="020B0604020202020204" pitchFamily="34" charset="0"/>
              </a:rPr>
              <a:t>hold the parameters that define the object. </a:t>
            </a:r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cs typeface="Arial" panose="020B0604020202020204" pitchFamily="34" charset="0"/>
              </a:rPr>
              <a:t>Properties </a:t>
            </a:r>
            <a:r>
              <a:rPr lang="en-US" sz="2400" dirty="0">
                <a:cs typeface="Arial" panose="020B0604020202020204" pitchFamily="34" charset="0"/>
              </a:rPr>
              <a:t>are very much </a:t>
            </a:r>
            <a:r>
              <a:rPr lang="en-US" sz="2400" dirty="0" smtClean="0">
                <a:cs typeface="Arial" panose="020B0604020202020204" pitchFamily="34" charset="0"/>
              </a:rPr>
              <a:t>dependent</a:t>
            </a:r>
            <a:r>
              <a:rPr lang="tr-TR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on </a:t>
            </a:r>
            <a:r>
              <a:rPr lang="en-US" sz="2400" dirty="0">
                <a:cs typeface="Arial" panose="020B0604020202020204" pitchFamily="34" charset="0"/>
              </a:rPr>
              <a:t>the objects that they are part of, and their values can be text or numeric.</a:t>
            </a:r>
            <a:endParaRPr lang="tr-TR" sz="24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FFF88C0C3C040A643270900DB52D2" ma:contentTypeVersion="" ma:contentTypeDescription="Create a new document." ma:contentTypeScope="" ma:versionID="d36fd9ffc10906b9d6428990ad500d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31898A3-BEF9-43A1-89B1-6F7D5ADE8410}"/>
</file>

<file path=customXml/itemProps2.xml><?xml version="1.0" encoding="utf-8"?>
<ds:datastoreItem xmlns:ds="http://schemas.openxmlformats.org/officeDocument/2006/customXml" ds:itemID="{F873289B-3462-4320-99FC-A69E7E521D52}"/>
</file>

<file path=customXml/itemProps3.xml><?xml version="1.0" encoding="utf-8"?>
<ds:datastoreItem xmlns:ds="http://schemas.openxmlformats.org/officeDocument/2006/customXml" ds:itemID="{8A1A8127-C069-4DC6-95D4-B4BD9E712CA7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9405</TotalTime>
  <Words>5744</Words>
  <Application>Microsoft Office PowerPoint</Application>
  <PresentationFormat>Widescreen</PresentationFormat>
  <Paragraphs>540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Aharoni</vt:lpstr>
      <vt:lpstr>Arial</vt:lpstr>
      <vt:lpstr>Arial Black</vt:lpstr>
      <vt:lpstr>Calibri</vt:lpstr>
      <vt:lpstr>Century Gothic</vt:lpstr>
      <vt:lpstr>Wingdings</vt:lpstr>
      <vt:lpstr>Wingdings 3</vt:lpstr>
      <vt:lpstr>Ion</vt:lpstr>
      <vt:lpstr>ITEC397  Macro Coding</vt:lpstr>
      <vt:lpstr>The Excel Object Model</vt:lpstr>
      <vt:lpstr>The Excel Object Model</vt:lpstr>
      <vt:lpstr>The Excel Object Model</vt:lpstr>
      <vt:lpstr>The Excel Object Model</vt:lpstr>
      <vt:lpstr>The Excel Object Model</vt:lpstr>
      <vt:lpstr>The Excel Object Model</vt:lpstr>
      <vt:lpstr>The Excel Object Model</vt:lpstr>
      <vt:lpstr>Properties and Methods Explained</vt:lpstr>
      <vt:lpstr>Properties and Methods Explained</vt:lpstr>
      <vt:lpstr>Properties and Methods Explained</vt:lpstr>
      <vt:lpstr>Properties and Methods Explained</vt:lpstr>
      <vt:lpstr>Manipulating Properties</vt:lpstr>
      <vt:lpstr>Manipulating Properties</vt:lpstr>
      <vt:lpstr>Manipulating Properties</vt:lpstr>
      <vt:lpstr>Manipulating Properties</vt:lpstr>
      <vt:lpstr>Calling Methods</vt:lpstr>
      <vt:lpstr>Calling Methods</vt:lpstr>
      <vt:lpstr>Calling Methods</vt:lpstr>
      <vt:lpstr>Calling Methods</vt:lpstr>
      <vt:lpstr>Calling Methods</vt:lpstr>
      <vt:lpstr>Calling Methods</vt:lpstr>
      <vt:lpstr>Calling Methods</vt:lpstr>
      <vt:lpstr>Collections Explained</vt:lpstr>
      <vt:lpstr>Collections Explained</vt:lpstr>
      <vt:lpstr>Collections Explained</vt:lpstr>
      <vt:lpstr>Collections Explained</vt:lpstr>
      <vt:lpstr>Collections Explained</vt:lpstr>
      <vt:lpstr>Using the Object Browser</vt:lpstr>
      <vt:lpstr>Using the Object Browser</vt:lpstr>
      <vt:lpstr>Communicating with the Spreadsheet</vt:lpstr>
      <vt:lpstr>Communicating with the Spreadsheet</vt:lpstr>
      <vt:lpstr>Communicating with the Spreadsheet</vt:lpstr>
      <vt:lpstr>Communicating with the Spreadsheet</vt:lpstr>
      <vt:lpstr>Communicating with the Spreadsheet</vt:lpstr>
      <vt:lpstr>Creating a Workbook Object in Memory</vt:lpstr>
      <vt:lpstr>Creating a Workbook Object in Memory</vt:lpstr>
      <vt:lpstr>Creating a Workbook Object in Memory</vt:lpstr>
      <vt:lpstr>Creating a Workbook Object in Memory</vt:lpstr>
      <vt:lpstr>Hierarchy</vt:lpstr>
      <vt:lpstr>Hierarchy</vt:lpstr>
      <vt:lpstr>Hierarchy</vt:lpstr>
      <vt:lpstr>Main Objects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Main Properties, Methods, and Collections</vt:lpstr>
      <vt:lpstr>Workbook Object</vt:lpstr>
      <vt:lpstr>Workbook Object</vt:lpstr>
      <vt:lpstr>Workbook Object</vt:lpstr>
      <vt:lpstr>Workbook Object</vt:lpstr>
      <vt:lpstr>Workbook Object</vt:lpstr>
      <vt:lpstr>Workbook Object</vt:lpstr>
      <vt:lpstr>Workbook Object</vt:lpstr>
      <vt:lpstr>Workbook Object</vt:lpstr>
      <vt:lpstr>Workbook Object</vt:lpstr>
      <vt:lpstr>Windows Object</vt:lpstr>
      <vt:lpstr>Windows Object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ITEC397 – Macro Coding</dc:title>
  <dc:creator>Cem yAĞLI</dc:creator>
  <cp:lastModifiedBy>Cem YAGLI</cp:lastModifiedBy>
  <cp:revision>542</cp:revision>
  <dcterms:created xsi:type="dcterms:W3CDTF">2019-09-17T13:50:22Z</dcterms:created>
  <dcterms:modified xsi:type="dcterms:W3CDTF">2020-05-06T15:30:55Z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0x01010093AFFF88C0C3C040A643270900DB52D2</vt:lpwstr>
  </property>
</Properties>
</file>